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1" r:id="rId1"/>
    <p:sldMasterId id="2147483786" r:id="rId2"/>
    <p:sldMasterId id="2147483802" r:id="rId3"/>
  </p:sldMasterIdLst>
  <p:notesMasterIdLst>
    <p:notesMasterId r:id="rId20"/>
  </p:notesMasterIdLst>
  <p:sldIdLst>
    <p:sldId id="290" r:id="rId4"/>
    <p:sldId id="291" r:id="rId5"/>
    <p:sldId id="292" r:id="rId6"/>
    <p:sldId id="293" r:id="rId7"/>
    <p:sldId id="300" r:id="rId8"/>
    <p:sldId id="301" r:id="rId9"/>
    <p:sldId id="294" r:id="rId10"/>
    <p:sldId id="295" r:id="rId11"/>
    <p:sldId id="296" r:id="rId12"/>
    <p:sldId id="302" r:id="rId13"/>
    <p:sldId id="303" r:id="rId14"/>
    <p:sldId id="297" r:id="rId15"/>
    <p:sldId id="298" r:id="rId16"/>
    <p:sldId id="299" r:id="rId17"/>
    <p:sldId id="304" r:id="rId18"/>
    <p:sldId id="30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65E8A"/>
    <a:srgbClr val="FFD5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360" autoAdjust="0"/>
    <p:restoredTop sz="80826" autoAdjust="0"/>
  </p:normalViewPr>
  <p:slideViewPr>
    <p:cSldViewPr snapToGrid="0">
      <p:cViewPr varScale="1">
        <p:scale>
          <a:sx n="105" d="100"/>
          <a:sy n="105" d="100"/>
        </p:scale>
        <p:origin x="584"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8DB78B-67E0-4459-9E81-ABF1D7689B13}" type="datetimeFigureOut">
              <a:rPr lang="en-US" smtClean="0"/>
              <a:t>7/9/19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3B4922-419E-4CEE-9288-2DB2CED40A49}" type="slidenum">
              <a:rPr lang="en-US" smtClean="0"/>
              <a:t>‹#›</a:t>
            </a:fld>
            <a:endParaRPr lang="en-US"/>
          </a:p>
        </p:txBody>
      </p:sp>
    </p:spTree>
    <p:extLst>
      <p:ext uri="{BB962C8B-B14F-4D97-AF65-F5344CB8AC3E}">
        <p14:creationId xmlns:p14="http://schemas.microsoft.com/office/powerpoint/2010/main" val="3824759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1825BA6-2448-42CE-BAF5-E6E50D1261C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90891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 Quadr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70A6C00-C9A9-974F-89D0-DF6F1E9621B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2875"/>
            <a:ext cx="12198347" cy="6917564"/>
          </a:xfrm>
          <a:prstGeom prst="rect">
            <a:avLst/>
          </a:prstGeom>
        </p:spPr>
      </p:pic>
      <p:pic>
        <p:nvPicPr>
          <p:cNvPr id="5" name="Picture 4">
            <a:extLst>
              <a:ext uri="{FF2B5EF4-FFF2-40B4-BE49-F238E27FC236}">
                <a16:creationId xmlns:a16="http://schemas.microsoft.com/office/drawing/2014/main" id="{07BBF163-2452-EF44-9645-B182786ADC9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99" y="5431417"/>
            <a:ext cx="2810153" cy="1185787"/>
          </a:xfrm>
          <a:prstGeom prst="rect">
            <a:avLst/>
          </a:prstGeom>
        </p:spPr>
      </p:pic>
      <p:sp>
        <p:nvSpPr>
          <p:cNvPr id="2" name="Title 1">
            <a:extLst>
              <a:ext uri="{FF2B5EF4-FFF2-40B4-BE49-F238E27FC236}">
                <a16:creationId xmlns:a16="http://schemas.microsoft.com/office/drawing/2014/main" id="{E3D29D10-8652-BC45-8F79-B365DC3FBD63}"/>
              </a:ext>
            </a:extLst>
          </p:cNvPr>
          <p:cNvSpPr>
            <a:spLocks noGrp="1"/>
          </p:cNvSpPr>
          <p:nvPr>
            <p:ph type="ctrTitle"/>
          </p:nvPr>
        </p:nvSpPr>
        <p:spPr>
          <a:xfrm>
            <a:off x="9614262" y="4397830"/>
            <a:ext cx="2360023" cy="704260"/>
          </a:xfrm>
          <a:prstGeom prst="rect">
            <a:avLst/>
          </a:prstGeom>
        </p:spPr>
        <p:txBody>
          <a:bodyPr anchor="b"/>
          <a:lstStyle>
            <a:lvl1pPr algn="l">
              <a:defRPr sz="2000" b="1">
                <a:latin typeface="Myriad Pro" panose="020B05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468117CD-4382-3048-8B1E-66B76B7AD283}"/>
              </a:ext>
            </a:extLst>
          </p:cNvPr>
          <p:cNvSpPr>
            <a:spLocks noGrp="1"/>
          </p:cNvSpPr>
          <p:nvPr>
            <p:ph type="subTitle" idx="1"/>
          </p:nvPr>
        </p:nvSpPr>
        <p:spPr>
          <a:xfrm>
            <a:off x="9614261" y="5124906"/>
            <a:ext cx="2360023" cy="300535"/>
          </a:xfrm>
          <a:prstGeom prst="rect">
            <a:avLst/>
          </a:prstGeom>
        </p:spPr>
        <p:txBody>
          <a:bodyPr/>
          <a:lstStyle>
            <a:lvl1pPr marL="0" indent="0" algn="l">
              <a:buNone/>
              <a:defRPr sz="1200" i="1">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97453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4710" y="932498"/>
            <a:ext cx="10515600" cy="2852737"/>
          </a:xfrm>
          <a:prstGeom prst="rect">
            <a:avLst/>
          </a:prstGeom>
        </p:spPr>
        <p:txBody>
          <a:bodyPr anchor="b"/>
          <a:lstStyle>
            <a:lvl1pPr>
              <a:defRPr sz="48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Text Placeholder 2"/>
          <p:cNvSpPr>
            <a:spLocks noGrp="1"/>
          </p:cNvSpPr>
          <p:nvPr>
            <p:ph type="body" idx="1"/>
          </p:nvPr>
        </p:nvSpPr>
        <p:spPr>
          <a:xfrm>
            <a:off x="854710" y="3812223"/>
            <a:ext cx="10515600" cy="1500187"/>
          </a:xfrm>
          <a:prstGeom prst="rect">
            <a:avLst/>
          </a:prstGeom>
        </p:spPr>
        <p:txBody>
          <a:bodyPr/>
          <a:lstStyle>
            <a:lvl1pPr marL="0" indent="0">
              <a:buNone/>
              <a:defRPr sz="2400">
                <a:solidFill>
                  <a:schemeClr val="tx1">
                    <a:tint val="75000"/>
                  </a:schemeClr>
                </a:solidFill>
                <a:latin typeface="Myriad Pro" charset="0"/>
                <a:ea typeface="Myriad Pro" charset="0"/>
                <a:cs typeface="Myriad Pro"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30424539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54642" y="295675"/>
            <a:ext cx="10178227"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Content Placeholder 2"/>
          <p:cNvSpPr>
            <a:spLocks noGrp="1"/>
          </p:cNvSpPr>
          <p:nvPr>
            <p:ph sz="half" idx="1"/>
          </p:nvPr>
        </p:nvSpPr>
        <p:spPr>
          <a:xfrm>
            <a:off x="838200" y="1071245"/>
            <a:ext cx="5181600" cy="4339742"/>
          </a:xfrm>
          <a:prstGeom prst="rect">
            <a:avLst/>
          </a:prstGeom>
        </p:spPr>
        <p:txBody>
          <a:bodyPr/>
          <a:lstStyle>
            <a:lvl1pPr>
              <a:defRPr sz="2800">
                <a:latin typeface="Myriad Pro" charset="0"/>
                <a:ea typeface="Myriad Pro" charset="0"/>
                <a:cs typeface="Myriad Pro" charset="0"/>
              </a:defRPr>
            </a:lvl1pPr>
            <a:lvl2pPr>
              <a:defRPr sz="2400">
                <a:latin typeface="Myriad Pro" charset="0"/>
                <a:ea typeface="Myriad Pro" charset="0"/>
                <a:cs typeface="Myriad Pro" charset="0"/>
              </a:defRPr>
            </a:lvl2pPr>
            <a:lvl3pPr>
              <a:defRPr sz="2000">
                <a:latin typeface="Myriad Pro" charset="0"/>
                <a:ea typeface="Myriad Pro" charset="0"/>
                <a:cs typeface="Myriad Pro" charset="0"/>
              </a:defRPr>
            </a:lvl3pPr>
            <a:lvl4pPr>
              <a:defRPr sz="1800">
                <a:latin typeface="Myriad Pro" charset="0"/>
                <a:ea typeface="Myriad Pro" charset="0"/>
                <a:cs typeface="Myriad Pro" charset="0"/>
              </a:defRPr>
            </a:lvl4pPr>
            <a:lvl5pPr>
              <a:defRPr sz="1800">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071245"/>
            <a:ext cx="5181600" cy="5291848"/>
          </a:xfrm>
          <a:prstGeom prst="rect">
            <a:avLst/>
          </a:prstGeom>
        </p:spPr>
        <p:txBody>
          <a:bodyPr/>
          <a:lstStyle>
            <a:lvl1pPr>
              <a:defRPr sz="2800">
                <a:latin typeface="Myriad Pro" charset="0"/>
                <a:ea typeface="Myriad Pro" charset="0"/>
                <a:cs typeface="Myriad Pro" charset="0"/>
              </a:defRPr>
            </a:lvl1pPr>
            <a:lvl2pPr>
              <a:defRPr sz="2400">
                <a:latin typeface="Myriad Pro" charset="0"/>
                <a:ea typeface="Myriad Pro" charset="0"/>
                <a:cs typeface="Myriad Pro" charset="0"/>
              </a:defRPr>
            </a:lvl2pPr>
            <a:lvl3pPr>
              <a:defRPr sz="2000">
                <a:latin typeface="Myriad Pro" charset="0"/>
                <a:ea typeface="Myriad Pro" charset="0"/>
                <a:cs typeface="Myriad Pro" charset="0"/>
              </a:defRPr>
            </a:lvl3pPr>
            <a:lvl4pPr>
              <a:defRPr sz="1800">
                <a:latin typeface="Myriad Pro" charset="0"/>
                <a:ea typeface="Myriad Pro" charset="0"/>
                <a:cs typeface="Myriad Pro" charset="0"/>
              </a:defRPr>
            </a:lvl4pPr>
            <a:lvl5pPr>
              <a:defRPr sz="1800">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522631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9401492" cy="583565"/>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Text Placeholder 2"/>
          <p:cNvSpPr>
            <a:spLocks noGrp="1"/>
          </p:cNvSpPr>
          <p:nvPr>
            <p:ph type="body" idx="1"/>
          </p:nvPr>
        </p:nvSpPr>
        <p:spPr>
          <a:xfrm>
            <a:off x="839788" y="948690"/>
            <a:ext cx="5157787" cy="823912"/>
          </a:xfrm>
          <a:prstGeom prst="rect">
            <a:avLst/>
          </a:prstGeom>
        </p:spPr>
        <p:txBody>
          <a:bodyPr anchor="b"/>
          <a:lstStyle>
            <a:lvl1pPr marL="0" indent="0">
              <a:buNone/>
              <a:defRPr sz="2400" b="1">
                <a:solidFill>
                  <a:schemeClr val="tx1">
                    <a:lumMod val="50000"/>
                    <a:lumOff val="50000"/>
                  </a:schemeClr>
                </a:solidFill>
                <a:latin typeface="Myriad Pro" charset="0"/>
                <a:ea typeface="Myriad Pro" charset="0"/>
                <a:cs typeface="Myriad Pro"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1772602"/>
            <a:ext cx="5157787" cy="3619530"/>
          </a:xfrm>
          <a:prstGeom prst="rect">
            <a:avLst/>
          </a:prstGeom>
        </p:spPr>
        <p:txBody>
          <a:bodyPr/>
          <a:lstStyle>
            <a:lvl1pPr>
              <a:defRPr>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948690"/>
            <a:ext cx="5183188" cy="823912"/>
          </a:xfrm>
          <a:prstGeom prst="rect">
            <a:avLst/>
          </a:prstGeom>
        </p:spPr>
        <p:txBody>
          <a:bodyPr anchor="b"/>
          <a:lstStyle>
            <a:lvl1pPr marL="0" indent="0">
              <a:buNone/>
              <a:defRPr sz="2400" b="1">
                <a:solidFill>
                  <a:schemeClr val="tx1">
                    <a:lumMod val="50000"/>
                    <a:lumOff val="50000"/>
                  </a:schemeClr>
                </a:solidFill>
                <a:latin typeface="Myriad Pro" charset="0"/>
                <a:ea typeface="Myriad Pro" charset="0"/>
                <a:cs typeface="Myriad Pro"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1772601"/>
            <a:ext cx="5183188" cy="4401955"/>
          </a:xfrm>
          <a:prstGeom prst="rect">
            <a:avLst/>
          </a:prstGeom>
        </p:spPr>
        <p:txBody>
          <a:bodyPr/>
          <a:lstStyle>
            <a:lvl1pPr>
              <a:defRPr>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002392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202391" y="182464"/>
            <a:ext cx="10352398"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Tree>
    <p:extLst>
      <p:ext uri="{BB962C8B-B14F-4D97-AF65-F5344CB8AC3E}">
        <p14:creationId xmlns:p14="http://schemas.microsoft.com/office/powerpoint/2010/main" val="7876326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13196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840377"/>
            <a:ext cx="3932237" cy="1600200"/>
          </a:xfrm>
          <a:prstGeom prst="rect">
            <a:avLst/>
          </a:prstGeom>
        </p:spPr>
        <p:txBody>
          <a:bodyPr anchor="b"/>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Content Placeholder 2"/>
          <p:cNvSpPr>
            <a:spLocks noGrp="1"/>
          </p:cNvSpPr>
          <p:nvPr>
            <p:ph idx="1"/>
          </p:nvPr>
        </p:nvSpPr>
        <p:spPr>
          <a:xfrm>
            <a:off x="5240338" y="840377"/>
            <a:ext cx="6172200" cy="5353033"/>
          </a:xfrm>
          <a:prstGeom prst="rect">
            <a:avLst/>
          </a:prstGeom>
        </p:spPr>
        <p:txBody>
          <a:bodyPr/>
          <a:lstStyle>
            <a:lvl1pPr>
              <a:defRPr sz="3200">
                <a:latin typeface="Myriad Pro" charset="0"/>
                <a:ea typeface="Myriad Pro" charset="0"/>
                <a:cs typeface="Myriad Pro" charset="0"/>
              </a:defRPr>
            </a:lvl1pPr>
            <a:lvl2pPr>
              <a:defRPr sz="2800">
                <a:latin typeface="Myriad Pro" charset="0"/>
                <a:ea typeface="Myriad Pro" charset="0"/>
                <a:cs typeface="Myriad Pro" charset="0"/>
              </a:defRPr>
            </a:lvl2pPr>
            <a:lvl3pPr>
              <a:defRPr sz="2400">
                <a:latin typeface="Myriad Pro" charset="0"/>
                <a:ea typeface="Myriad Pro" charset="0"/>
                <a:cs typeface="Myriad Pro" charset="0"/>
              </a:defRPr>
            </a:lvl3pPr>
            <a:lvl4pPr>
              <a:defRPr sz="2000">
                <a:latin typeface="Myriad Pro" charset="0"/>
                <a:ea typeface="Myriad Pro" charset="0"/>
                <a:cs typeface="Myriad Pro" charset="0"/>
              </a:defRPr>
            </a:lvl4pPr>
            <a:lvl5pPr>
              <a:defRPr sz="2000">
                <a:latin typeface="Myriad Pro" charset="0"/>
                <a:ea typeface="Myriad Pro" charset="0"/>
                <a:cs typeface="Myriad Pro" charset="0"/>
              </a:defRPr>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440577"/>
            <a:ext cx="3932237" cy="2932701"/>
          </a:xfrm>
          <a:prstGeom prst="rect">
            <a:avLst/>
          </a:prstGeom>
        </p:spPr>
        <p:txBody>
          <a:bodyPr/>
          <a:lstStyle>
            <a:lvl1pPr marL="0" indent="0">
              <a:buNone/>
              <a:defRPr sz="1600">
                <a:latin typeface="Myriad Pro" charset="0"/>
                <a:ea typeface="Myriad Pro" charset="0"/>
                <a:cs typeface="Myriad Pro"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959006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Picture Placeholder 2"/>
          <p:cNvSpPr>
            <a:spLocks noGrp="1"/>
          </p:cNvSpPr>
          <p:nvPr>
            <p:ph type="pic" idx="1"/>
          </p:nvPr>
        </p:nvSpPr>
        <p:spPr>
          <a:xfrm>
            <a:off x="5183188" y="457199"/>
            <a:ext cx="5704771" cy="5915321"/>
          </a:xfrm>
          <a:prstGeom prst="rect">
            <a:avLst/>
          </a:prstGeom>
        </p:spPr>
        <p:txBody>
          <a:bodyPr/>
          <a:lstStyle>
            <a:lvl1pPr marL="0" indent="0">
              <a:buNone/>
              <a:defRPr sz="3200">
                <a:latin typeface="Myriad Pro" charset="0"/>
                <a:ea typeface="Myriad Pro" charset="0"/>
                <a:cs typeface="Myriad Pro"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334732"/>
          </a:xfrm>
          <a:prstGeom prst="rect">
            <a:avLst/>
          </a:prstGeom>
        </p:spPr>
        <p:txBody>
          <a:bodyPr/>
          <a:lstStyle>
            <a:lvl1pPr marL="0" indent="0">
              <a:buNone/>
              <a:defRPr sz="1600">
                <a:latin typeface="Myriad Pro" charset="0"/>
                <a:ea typeface="Myriad Pro" charset="0"/>
                <a:cs typeface="Myriad Pro"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708604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7158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254642" y="295675"/>
            <a:ext cx="10239187"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Text Placeholder 6"/>
          <p:cNvSpPr>
            <a:spLocks noGrp="1"/>
          </p:cNvSpPr>
          <p:nvPr>
            <p:ph type="body" sz="quarter" idx="10"/>
          </p:nvPr>
        </p:nvSpPr>
        <p:spPr>
          <a:xfrm>
            <a:off x="254642" y="752875"/>
            <a:ext cx="10239187" cy="422275"/>
          </a:xfrm>
          <a:prstGeom prst="rect">
            <a:avLst/>
          </a:prstGeom>
        </p:spPr>
        <p:txBody>
          <a:bodyPr/>
          <a:lstStyle>
            <a:lvl1pPr marL="0" indent="0">
              <a:buNone/>
              <a:defRPr sz="1800" i="0">
                <a:solidFill>
                  <a:schemeClr val="tx1">
                    <a:lumMod val="50000"/>
                    <a:lumOff val="50000"/>
                  </a:schemeClr>
                </a:solidFill>
                <a:latin typeface="Myriad Pro" charset="0"/>
                <a:ea typeface="Myriad Pro" charset="0"/>
                <a:cs typeface="Myriad Pro" charset="0"/>
              </a:defRPr>
            </a:lvl1pPr>
          </a:lstStyle>
          <a:p>
            <a:pPr lvl="0"/>
            <a:r>
              <a:rPr lang="en-US" dirty="0"/>
              <a:t>Edit Master text styles</a:t>
            </a:r>
          </a:p>
        </p:txBody>
      </p:sp>
    </p:spTree>
    <p:extLst>
      <p:ext uri="{BB962C8B-B14F-4D97-AF65-F5344CB8AC3E}">
        <p14:creationId xmlns:p14="http://schemas.microsoft.com/office/powerpoint/2010/main" val="20474198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52167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Quadr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DD9544D-F801-E143-A1AE-BC7DE7BDA32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3744" y="-33141"/>
            <a:ext cx="12259487" cy="6897686"/>
          </a:xfrm>
          <a:prstGeom prst="rect">
            <a:avLst/>
          </a:prstGeom>
        </p:spPr>
      </p:pic>
      <p:sp>
        <p:nvSpPr>
          <p:cNvPr id="2" name="Title 1">
            <a:extLst>
              <a:ext uri="{FF2B5EF4-FFF2-40B4-BE49-F238E27FC236}">
                <a16:creationId xmlns:a16="http://schemas.microsoft.com/office/drawing/2014/main" id="{E3D29D10-8652-BC45-8F79-B365DC3FBD63}"/>
              </a:ext>
            </a:extLst>
          </p:cNvPr>
          <p:cNvSpPr>
            <a:spLocks noGrp="1"/>
          </p:cNvSpPr>
          <p:nvPr>
            <p:ph type="ctrTitle"/>
          </p:nvPr>
        </p:nvSpPr>
        <p:spPr>
          <a:xfrm>
            <a:off x="9614262" y="4397830"/>
            <a:ext cx="2360023" cy="704260"/>
          </a:xfrm>
          <a:prstGeom prst="rect">
            <a:avLst/>
          </a:prstGeom>
        </p:spPr>
        <p:txBody>
          <a:bodyPr anchor="b"/>
          <a:lstStyle>
            <a:lvl1pPr algn="l">
              <a:defRPr sz="2000" b="1">
                <a:latin typeface="Myriad Pro" panose="020B05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468117CD-4382-3048-8B1E-66B76B7AD283}"/>
              </a:ext>
            </a:extLst>
          </p:cNvPr>
          <p:cNvSpPr>
            <a:spLocks noGrp="1"/>
          </p:cNvSpPr>
          <p:nvPr>
            <p:ph type="subTitle" idx="1"/>
          </p:nvPr>
        </p:nvSpPr>
        <p:spPr>
          <a:xfrm>
            <a:off x="9614261" y="5124906"/>
            <a:ext cx="2360023" cy="300535"/>
          </a:xfrm>
          <a:prstGeom prst="rect">
            <a:avLst/>
          </a:prstGeom>
        </p:spPr>
        <p:txBody>
          <a:bodyPr/>
          <a:lstStyle>
            <a:lvl1pPr marL="0" indent="0" algn="l">
              <a:buNone/>
              <a:defRPr sz="1200" i="1">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0768857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ROJECT RECAP">
    <p:spTree>
      <p:nvGrpSpPr>
        <p:cNvPr id="1" name=""/>
        <p:cNvGrpSpPr/>
        <p:nvPr/>
      </p:nvGrpSpPr>
      <p:grpSpPr>
        <a:xfrm>
          <a:off x="0" y="0"/>
          <a:ext cx="0" cy="0"/>
          <a:chOff x="0" y="0"/>
          <a:chExt cx="0" cy="0"/>
        </a:xfrm>
      </p:grpSpPr>
      <p:sp>
        <p:nvSpPr>
          <p:cNvPr id="2" name="Title 1"/>
          <p:cNvSpPr>
            <a:spLocks noGrp="1"/>
          </p:cNvSpPr>
          <p:nvPr>
            <p:ph type="title"/>
          </p:nvPr>
        </p:nvSpPr>
        <p:spPr>
          <a:xfrm>
            <a:off x="258650" y="171820"/>
            <a:ext cx="11692943" cy="562154"/>
          </a:xfrm>
          <a:prstGeom prst="rect">
            <a:avLst/>
          </a:prstGeom>
        </p:spPr>
        <p:txBody>
          <a:bodyPr/>
          <a:lstStyle>
            <a:lvl1pPr>
              <a:defRPr b="1">
                <a:solidFill>
                  <a:srgbClr val="165E8A"/>
                </a:solidFill>
                <a:latin typeface="Myriad Pro"/>
              </a:defRPr>
            </a:lvl1pPr>
          </a:lstStyle>
          <a:p>
            <a:r>
              <a:rPr lang="en-US" dirty="0"/>
              <a:t>Click to edit Master title style</a:t>
            </a:r>
          </a:p>
        </p:txBody>
      </p:sp>
      <p:sp>
        <p:nvSpPr>
          <p:cNvPr id="7" name="Picture Placeholder 6"/>
          <p:cNvSpPr>
            <a:spLocks noGrp="1"/>
          </p:cNvSpPr>
          <p:nvPr>
            <p:ph type="pic" sz="quarter" idx="10"/>
          </p:nvPr>
        </p:nvSpPr>
        <p:spPr>
          <a:xfrm>
            <a:off x="258763" y="837350"/>
            <a:ext cx="4184650" cy="3038700"/>
          </a:xfrm>
          <a:prstGeom prst="rect">
            <a:avLst/>
          </a:prstGeom>
        </p:spPr>
        <p:txBody>
          <a:bodyPr/>
          <a:lstStyle>
            <a:lvl1pPr marL="0" indent="0">
              <a:buNone/>
              <a:defRPr sz="1400">
                <a:latin typeface="Myriad Pro"/>
              </a:defRPr>
            </a:lvl1pPr>
          </a:lstStyle>
          <a:p>
            <a:endParaRPr lang="en-US" dirty="0"/>
          </a:p>
        </p:txBody>
      </p:sp>
      <p:sp>
        <p:nvSpPr>
          <p:cNvPr id="11" name="Text Placeholder 10"/>
          <p:cNvSpPr>
            <a:spLocks noGrp="1"/>
          </p:cNvSpPr>
          <p:nvPr>
            <p:ph type="body" sz="quarter" idx="12" hasCustomPrompt="1"/>
          </p:nvPr>
        </p:nvSpPr>
        <p:spPr>
          <a:xfrm>
            <a:off x="4636394" y="837350"/>
            <a:ext cx="7315200" cy="1854336"/>
          </a:xfrm>
          <a:prstGeom prst="rect">
            <a:avLst/>
          </a:prstGeom>
        </p:spPr>
        <p:txBody>
          <a:bodyPr/>
          <a:lstStyle>
            <a:lvl1pPr marL="0" indent="0">
              <a:lnSpc>
                <a:spcPct val="150000"/>
              </a:lnSpc>
              <a:buFont typeface="Arial" panose="020B0604020202020204" pitchFamily="34" charset="0"/>
              <a:buNone/>
              <a:defRPr sz="1800" baseline="0">
                <a:latin typeface="Myriad Pro"/>
              </a:defRPr>
            </a:lvl1pPr>
            <a:lvl2pPr>
              <a:lnSpc>
                <a:spcPct val="150000"/>
              </a:lnSpc>
              <a:defRPr sz="1600">
                <a:latin typeface="Myriad Pro"/>
              </a:defRPr>
            </a:lvl2pPr>
          </a:lstStyle>
          <a:p>
            <a:pPr lvl="0"/>
            <a:r>
              <a:rPr lang="en-US" dirty="0"/>
              <a:t>Overview (Brief Summary)</a:t>
            </a:r>
          </a:p>
        </p:txBody>
      </p:sp>
      <p:sp>
        <p:nvSpPr>
          <p:cNvPr id="15" name="Text Placeholder 14"/>
          <p:cNvSpPr>
            <a:spLocks noGrp="1"/>
          </p:cNvSpPr>
          <p:nvPr>
            <p:ph type="body" sz="quarter" idx="13" hasCustomPrompt="1"/>
          </p:nvPr>
        </p:nvSpPr>
        <p:spPr>
          <a:xfrm>
            <a:off x="258650" y="3979426"/>
            <a:ext cx="4184650" cy="360899"/>
          </a:xfrm>
          <a:prstGeom prst="rect">
            <a:avLst/>
          </a:prstGeom>
        </p:spPr>
        <p:txBody>
          <a:bodyPr/>
          <a:lstStyle>
            <a:lvl1pPr marL="0" indent="0">
              <a:buNone/>
              <a:defRPr sz="1600">
                <a:latin typeface="Myriad Pro"/>
              </a:defRPr>
            </a:lvl1pPr>
          </a:lstStyle>
          <a:p>
            <a:pPr lvl="0"/>
            <a:r>
              <a:rPr lang="en-US" dirty="0"/>
              <a:t>Run date</a:t>
            </a:r>
          </a:p>
        </p:txBody>
      </p:sp>
      <p:sp>
        <p:nvSpPr>
          <p:cNvPr id="17" name="Text Placeholder 16"/>
          <p:cNvSpPr>
            <a:spLocks noGrp="1"/>
          </p:cNvSpPr>
          <p:nvPr>
            <p:ph type="body" sz="quarter" idx="14" hasCustomPrompt="1"/>
          </p:nvPr>
        </p:nvSpPr>
        <p:spPr>
          <a:xfrm>
            <a:off x="258650" y="4443701"/>
            <a:ext cx="4184650" cy="374650"/>
          </a:xfrm>
          <a:prstGeom prst="rect">
            <a:avLst/>
          </a:prstGeom>
        </p:spPr>
        <p:txBody>
          <a:bodyPr/>
          <a:lstStyle>
            <a:lvl1pPr marL="0" indent="0">
              <a:buNone/>
              <a:defRPr sz="1600">
                <a:latin typeface="Myriad Pro"/>
              </a:defRPr>
            </a:lvl1pPr>
          </a:lstStyle>
          <a:p>
            <a:pPr lvl="0"/>
            <a:r>
              <a:rPr lang="en-US" dirty="0"/>
              <a:t>Sales Cost??</a:t>
            </a:r>
          </a:p>
        </p:txBody>
      </p:sp>
      <p:sp>
        <p:nvSpPr>
          <p:cNvPr id="20" name="Text Placeholder 19"/>
          <p:cNvSpPr>
            <a:spLocks noGrp="1"/>
          </p:cNvSpPr>
          <p:nvPr>
            <p:ph type="body" sz="quarter" idx="15" hasCustomPrompt="1"/>
          </p:nvPr>
        </p:nvSpPr>
        <p:spPr>
          <a:xfrm>
            <a:off x="4636393" y="2807037"/>
            <a:ext cx="7315200" cy="1069013"/>
          </a:xfrm>
          <a:prstGeom prst="rect">
            <a:avLst/>
          </a:prstGeom>
        </p:spPr>
        <p:txBody>
          <a:bodyPr/>
          <a:lstStyle>
            <a:lvl1pPr marL="285750" indent="-285750">
              <a:buFont typeface="Arial" panose="020B0604020202020204" pitchFamily="34" charset="0"/>
              <a:buChar char="•"/>
              <a:defRPr sz="1800" baseline="0">
                <a:latin typeface="Myriad Pro"/>
              </a:defRPr>
            </a:lvl1pPr>
          </a:lstStyle>
          <a:p>
            <a:pPr lvl="0"/>
            <a:r>
              <a:rPr lang="en-US" dirty="0"/>
              <a:t>Impressions, clicks, etc. (+ list other metrics if applicable)</a:t>
            </a:r>
          </a:p>
        </p:txBody>
      </p:sp>
      <p:sp>
        <p:nvSpPr>
          <p:cNvPr id="22" name="Text Placeholder 21"/>
          <p:cNvSpPr>
            <a:spLocks noGrp="1"/>
          </p:cNvSpPr>
          <p:nvPr>
            <p:ph type="body" sz="quarter" idx="16" hasCustomPrompt="1"/>
          </p:nvPr>
        </p:nvSpPr>
        <p:spPr>
          <a:xfrm>
            <a:off x="4636393" y="3979426"/>
            <a:ext cx="7315200" cy="360899"/>
          </a:xfrm>
          <a:prstGeom prst="rect">
            <a:avLst/>
          </a:prstGeom>
        </p:spPr>
        <p:txBody>
          <a:bodyPr/>
          <a:lstStyle>
            <a:lvl1pPr marL="0" indent="0">
              <a:buNone/>
              <a:defRPr sz="1800">
                <a:latin typeface="Myriad Pro"/>
              </a:defRPr>
            </a:lvl1pPr>
          </a:lstStyle>
          <a:p>
            <a:pPr lvl="0"/>
            <a:r>
              <a:rPr lang="en-US" dirty="0"/>
              <a:t>Lead Gen??</a:t>
            </a:r>
          </a:p>
        </p:txBody>
      </p:sp>
      <p:sp>
        <p:nvSpPr>
          <p:cNvPr id="24" name="Text Placeholder 23"/>
          <p:cNvSpPr>
            <a:spLocks noGrp="1"/>
          </p:cNvSpPr>
          <p:nvPr>
            <p:ph type="body" sz="quarter" idx="17" hasCustomPrompt="1"/>
          </p:nvPr>
        </p:nvSpPr>
        <p:spPr>
          <a:xfrm>
            <a:off x="4636393" y="4443701"/>
            <a:ext cx="7315200" cy="1081336"/>
          </a:xfrm>
          <a:prstGeom prst="rect">
            <a:avLst/>
          </a:prstGeom>
        </p:spPr>
        <p:txBody>
          <a:bodyPr/>
          <a:lstStyle>
            <a:lvl1pPr marL="0" indent="0">
              <a:buNone/>
              <a:defRPr sz="1800">
                <a:latin typeface="Myriad Pro"/>
              </a:defRPr>
            </a:lvl1pPr>
          </a:lstStyle>
          <a:p>
            <a:pPr lvl="0"/>
            <a:r>
              <a:rPr lang="en-US" dirty="0"/>
              <a:t>Thoughts / Feedback (what worked/didn’t)</a:t>
            </a:r>
          </a:p>
        </p:txBody>
      </p:sp>
    </p:spTree>
    <p:extLst>
      <p:ext uri="{BB962C8B-B14F-4D97-AF65-F5344CB8AC3E}">
        <p14:creationId xmlns:p14="http://schemas.microsoft.com/office/powerpoint/2010/main" val="13069446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4642" y="295675"/>
            <a:ext cx="10256145"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Content Placeholder 2"/>
          <p:cNvSpPr>
            <a:spLocks noGrp="1"/>
          </p:cNvSpPr>
          <p:nvPr>
            <p:ph idx="1"/>
          </p:nvPr>
        </p:nvSpPr>
        <p:spPr>
          <a:xfrm>
            <a:off x="254643" y="1210075"/>
            <a:ext cx="10256144" cy="3597899"/>
          </a:xfrm>
          <a:prstGeom prst="rect">
            <a:avLst/>
          </a:prstGeom>
        </p:spPr>
        <p:txBody>
          <a:bodyPr/>
          <a:lstStyle>
            <a:lvl1pPr>
              <a:defRPr>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p:nvPr>
        </p:nvSpPr>
        <p:spPr>
          <a:xfrm>
            <a:off x="254642" y="752875"/>
            <a:ext cx="10256145" cy="422275"/>
          </a:xfrm>
          <a:prstGeom prst="rect">
            <a:avLst/>
          </a:prstGeom>
        </p:spPr>
        <p:txBody>
          <a:bodyPr/>
          <a:lstStyle>
            <a:lvl1pPr marL="0" indent="0">
              <a:buNone/>
              <a:defRPr sz="2000" i="1">
                <a:solidFill>
                  <a:schemeClr val="tx1">
                    <a:lumMod val="50000"/>
                    <a:lumOff val="50000"/>
                  </a:schemeClr>
                </a:solidFill>
                <a:latin typeface="Myriad Pro" charset="0"/>
                <a:ea typeface="Myriad Pro" charset="0"/>
                <a:cs typeface="Myriad Pro" charset="0"/>
              </a:defRPr>
            </a:lvl1pPr>
          </a:lstStyle>
          <a:p>
            <a:pPr lvl="0"/>
            <a:r>
              <a:rPr lang="en-US" dirty="0"/>
              <a:t>Click to edit Master text styles</a:t>
            </a:r>
          </a:p>
        </p:txBody>
      </p:sp>
    </p:spTree>
    <p:extLst>
      <p:ext uri="{BB962C8B-B14F-4D97-AF65-F5344CB8AC3E}">
        <p14:creationId xmlns:p14="http://schemas.microsoft.com/office/powerpoint/2010/main" val="20567002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F421A-9A75-EB4E-AB15-DA2E7426A8AF}"/>
              </a:ext>
            </a:extLst>
          </p:cNvPr>
          <p:cNvSpPr>
            <a:spLocks noGrp="1"/>
          </p:cNvSpPr>
          <p:nvPr>
            <p:ph type="title"/>
          </p:nvPr>
        </p:nvSpPr>
        <p:spPr>
          <a:xfrm>
            <a:off x="254642" y="295675"/>
            <a:ext cx="10239187"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Text Placeholder 6">
            <a:extLst>
              <a:ext uri="{FF2B5EF4-FFF2-40B4-BE49-F238E27FC236}">
                <a16:creationId xmlns:a16="http://schemas.microsoft.com/office/drawing/2014/main" id="{63FB6AC9-D38E-894C-B65F-16B234BCAB07}"/>
              </a:ext>
            </a:extLst>
          </p:cNvPr>
          <p:cNvSpPr>
            <a:spLocks noGrp="1"/>
          </p:cNvSpPr>
          <p:nvPr>
            <p:ph type="body" sz="quarter" idx="10"/>
          </p:nvPr>
        </p:nvSpPr>
        <p:spPr>
          <a:xfrm>
            <a:off x="254642" y="752875"/>
            <a:ext cx="10239187" cy="422275"/>
          </a:xfrm>
          <a:prstGeom prst="rect">
            <a:avLst/>
          </a:prstGeom>
        </p:spPr>
        <p:txBody>
          <a:bodyPr/>
          <a:lstStyle>
            <a:lvl1pPr marL="0" indent="0">
              <a:buNone/>
              <a:defRPr sz="1800" i="0">
                <a:solidFill>
                  <a:schemeClr val="tx1">
                    <a:lumMod val="50000"/>
                    <a:lumOff val="50000"/>
                  </a:schemeClr>
                </a:solidFill>
                <a:latin typeface="Myriad Pro" charset="0"/>
                <a:ea typeface="Myriad Pro" charset="0"/>
                <a:cs typeface="Myriad Pro" charset="0"/>
              </a:defRPr>
            </a:lvl1pPr>
          </a:lstStyle>
          <a:p>
            <a:pPr lvl="0"/>
            <a:r>
              <a:rPr lang="en-US" dirty="0"/>
              <a:t>Edit Master text styles</a:t>
            </a:r>
          </a:p>
        </p:txBody>
      </p:sp>
    </p:spTree>
    <p:extLst>
      <p:ext uri="{BB962C8B-B14F-4D97-AF65-F5344CB8AC3E}">
        <p14:creationId xmlns:p14="http://schemas.microsoft.com/office/powerpoint/2010/main" val="29324057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 Quadro">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2244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 GeForce">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DB29B38-0349-734A-966F-D8EDE89BA86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267415" cy="6902146"/>
          </a:xfrm>
          <a:prstGeom prst="rect">
            <a:avLst/>
          </a:prstGeom>
        </p:spPr>
      </p:pic>
      <p:sp>
        <p:nvSpPr>
          <p:cNvPr id="2" name="Title 1">
            <a:extLst>
              <a:ext uri="{FF2B5EF4-FFF2-40B4-BE49-F238E27FC236}">
                <a16:creationId xmlns:a16="http://schemas.microsoft.com/office/drawing/2014/main" id="{E3D29D10-8652-BC45-8F79-B365DC3FBD63}"/>
              </a:ext>
            </a:extLst>
          </p:cNvPr>
          <p:cNvSpPr>
            <a:spLocks noGrp="1"/>
          </p:cNvSpPr>
          <p:nvPr>
            <p:ph type="ctrTitle"/>
          </p:nvPr>
        </p:nvSpPr>
        <p:spPr>
          <a:xfrm>
            <a:off x="9614262" y="4397830"/>
            <a:ext cx="2360023" cy="704260"/>
          </a:xfrm>
          <a:prstGeom prst="rect">
            <a:avLst/>
          </a:prstGeom>
        </p:spPr>
        <p:txBody>
          <a:bodyPr anchor="b"/>
          <a:lstStyle>
            <a:lvl1pPr algn="l">
              <a:defRPr sz="2000" b="1">
                <a:latin typeface="Myriad Pro" panose="020B05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468117CD-4382-3048-8B1E-66B76B7AD283}"/>
              </a:ext>
            </a:extLst>
          </p:cNvPr>
          <p:cNvSpPr>
            <a:spLocks noGrp="1"/>
          </p:cNvSpPr>
          <p:nvPr>
            <p:ph type="subTitle" idx="1"/>
          </p:nvPr>
        </p:nvSpPr>
        <p:spPr>
          <a:xfrm>
            <a:off x="9614261" y="5124906"/>
            <a:ext cx="2360023" cy="300535"/>
          </a:xfrm>
          <a:prstGeom prst="rect">
            <a:avLst/>
          </a:prstGeom>
        </p:spPr>
        <p:txBody>
          <a:bodyPr/>
          <a:lstStyle>
            <a:lvl1pPr marL="0" indent="0" algn="l">
              <a:buNone/>
              <a:defRPr sz="1200" i="1">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46811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 SS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61FA6A1-4707-E34D-977E-6869E768157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587" y="-8709"/>
            <a:ext cx="12216063" cy="6873254"/>
          </a:xfrm>
          <a:prstGeom prst="rect">
            <a:avLst/>
          </a:prstGeom>
        </p:spPr>
      </p:pic>
      <p:sp>
        <p:nvSpPr>
          <p:cNvPr id="2" name="Title 1">
            <a:extLst>
              <a:ext uri="{FF2B5EF4-FFF2-40B4-BE49-F238E27FC236}">
                <a16:creationId xmlns:a16="http://schemas.microsoft.com/office/drawing/2014/main" id="{E3D29D10-8652-BC45-8F79-B365DC3FBD63}"/>
              </a:ext>
            </a:extLst>
          </p:cNvPr>
          <p:cNvSpPr>
            <a:spLocks noGrp="1"/>
          </p:cNvSpPr>
          <p:nvPr>
            <p:ph type="ctrTitle"/>
          </p:nvPr>
        </p:nvSpPr>
        <p:spPr>
          <a:xfrm>
            <a:off x="9614262" y="4397830"/>
            <a:ext cx="2360023" cy="704260"/>
          </a:xfrm>
          <a:prstGeom prst="rect">
            <a:avLst/>
          </a:prstGeom>
        </p:spPr>
        <p:txBody>
          <a:bodyPr anchor="b"/>
          <a:lstStyle>
            <a:lvl1pPr algn="l">
              <a:defRPr sz="2000" b="1">
                <a:latin typeface="Myriad Pro" panose="020B05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468117CD-4382-3048-8B1E-66B76B7AD283}"/>
              </a:ext>
            </a:extLst>
          </p:cNvPr>
          <p:cNvSpPr>
            <a:spLocks noGrp="1"/>
          </p:cNvSpPr>
          <p:nvPr>
            <p:ph type="subTitle" idx="1"/>
          </p:nvPr>
        </p:nvSpPr>
        <p:spPr>
          <a:xfrm>
            <a:off x="9614261" y="5124906"/>
            <a:ext cx="2360023" cy="300535"/>
          </a:xfrm>
          <a:prstGeom prst="rect">
            <a:avLst/>
          </a:prstGeom>
        </p:spPr>
        <p:txBody>
          <a:bodyPr/>
          <a:lstStyle>
            <a:lvl1pPr marL="0" indent="0" algn="l">
              <a:buNone/>
              <a:defRPr sz="1200" i="1">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79066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 MXM">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F00C286F-D82D-7640-8C64-909864A8B82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8709"/>
            <a:ext cx="12192000" cy="6873254"/>
          </a:xfrm>
          <a:prstGeom prst="rect">
            <a:avLst/>
          </a:prstGeom>
        </p:spPr>
      </p:pic>
      <p:sp>
        <p:nvSpPr>
          <p:cNvPr id="2" name="Title 1">
            <a:extLst>
              <a:ext uri="{FF2B5EF4-FFF2-40B4-BE49-F238E27FC236}">
                <a16:creationId xmlns:a16="http://schemas.microsoft.com/office/drawing/2014/main" id="{E3D29D10-8652-BC45-8F79-B365DC3FBD63}"/>
              </a:ext>
            </a:extLst>
          </p:cNvPr>
          <p:cNvSpPr>
            <a:spLocks noGrp="1"/>
          </p:cNvSpPr>
          <p:nvPr>
            <p:ph type="ctrTitle"/>
          </p:nvPr>
        </p:nvSpPr>
        <p:spPr>
          <a:xfrm>
            <a:off x="9614262" y="4397830"/>
            <a:ext cx="2360023" cy="704260"/>
          </a:xfrm>
          <a:prstGeom prst="rect">
            <a:avLst/>
          </a:prstGeom>
        </p:spPr>
        <p:txBody>
          <a:bodyPr anchor="b"/>
          <a:lstStyle>
            <a:lvl1pPr algn="l">
              <a:defRPr sz="2000" b="1">
                <a:latin typeface="Myriad Pro" panose="020B05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468117CD-4382-3048-8B1E-66B76B7AD283}"/>
              </a:ext>
            </a:extLst>
          </p:cNvPr>
          <p:cNvSpPr>
            <a:spLocks noGrp="1"/>
          </p:cNvSpPr>
          <p:nvPr>
            <p:ph type="subTitle" idx="1"/>
          </p:nvPr>
        </p:nvSpPr>
        <p:spPr>
          <a:xfrm>
            <a:off x="9614261" y="5124906"/>
            <a:ext cx="2360023" cy="300535"/>
          </a:xfrm>
          <a:prstGeom prst="rect">
            <a:avLst/>
          </a:prstGeom>
        </p:spPr>
        <p:txBody>
          <a:bodyPr/>
          <a:lstStyle>
            <a:lvl1pPr marL="0" indent="0" algn="l">
              <a:buNone/>
              <a:defRPr sz="1200" i="1">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78676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 Non GPU">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554037B-2518-1B44-B120-6BCE320142A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24" y="11238"/>
            <a:ext cx="12188952" cy="6873254"/>
          </a:xfrm>
          <a:prstGeom prst="rect">
            <a:avLst/>
          </a:prstGeom>
        </p:spPr>
      </p:pic>
      <p:sp>
        <p:nvSpPr>
          <p:cNvPr id="2" name="Title 1">
            <a:extLst>
              <a:ext uri="{FF2B5EF4-FFF2-40B4-BE49-F238E27FC236}">
                <a16:creationId xmlns:a16="http://schemas.microsoft.com/office/drawing/2014/main" id="{E3D29D10-8652-BC45-8F79-B365DC3FBD63}"/>
              </a:ext>
            </a:extLst>
          </p:cNvPr>
          <p:cNvSpPr>
            <a:spLocks noGrp="1"/>
          </p:cNvSpPr>
          <p:nvPr>
            <p:ph type="ctrTitle"/>
          </p:nvPr>
        </p:nvSpPr>
        <p:spPr>
          <a:xfrm>
            <a:off x="9614262" y="4397830"/>
            <a:ext cx="2360023" cy="704260"/>
          </a:xfrm>
          <a:prstGeom prst="rect">
            <a:avLst/>
          </a:prstGeom>
        </p:spPr>
        <p:txBody>
          <a:bodyPr anchor="b"/>
          <a:lstStyle>
            <a:lvl1pPr algn="l">
              <a:defRPr sz="2000" b="1">
                <a:latin typeface="Myriad Pro" panose="020B0503030403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468117CD-4382-3048-8B1E-66B76B7AD283}"/>
              </a:ext>
            </a:extLst>
          </p:cNvPr>
          <p:cNvSpPr>
            <a:spLocks noGrp="1"/>
          </p:cNvSpPr>
          <p:nvPr>
            <p:ph type="subTitle" idx="1"/>
          </p:nvPr>
        </p:nvSpPr>
        <p:spPr>
          <a:xfrm>
            <a:off x="9614261" y="5124906"/>
            <a:ext cx="2360023" cy="300535"/>
          </a:xfrm>
          <a:prstGeom prst="rect">
            <a:avLst/>
          </a:prstGeom>
        </p:spPr>
        <p:txBody>
          <a:bodyPr/>
          <a:lstStyle>
            <a:lvl1pPr marL="0" indent="0" algn="l">
              <a:buNone/>
              <a:defRPr sz="1200" i="1">
                <a:latin typeface="Myriad Pro" panose="020B0503030403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502236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22" name="Title 3"/>
          <p:cNvSpPr>
            <a:spLocks noGrp="1"/>
          </p:cNvSpPr>
          <p:nvPr>
            <p:ph type="title"/>
          </p:nvPr>
        </p:nvSpPr>
        <p:spPr>
          <a:xfrm>
            <a:off x="632460" y="2420170"/>
            <a:ext cx="8537666" cy="700104"/>
          </a:xfrm>
          <a:prstGeom prst="rect">
            <a:avLst/>
          </a:prstGeom>
        </p:spPr>
        <p:txBody>
          <a:bodyPr/>
          <a:lstStyle>
            <a:lvl1pPr>
              <a:defRPr sz="3600" b="1">
                <a:solidFill>
                  <a:schemeClr val="tx1"/>
                </a:solidFill>
                <a:latin typeface="Myriad Pro" charset="0"/>
                <a:ea typeface="Myriad Pro" charset="0"/>
                <a:cs typeface="Myriad Pro" charset="0"/>
              </a:defRPr>
            </a:lvl1pPr>
          </a:lstStyle>
          <a:p>
            <a:r>
              <a:rPr lang="en-US"/>
              <a:t>Click to edit Master title style</a:t>
            </a:r>
            <a:endParaRPr lang="en-US" dirty="0"/>
          </a:p>
        </p:txBody>
      </p:sp>
      <p:sp>
        <p:nvSpPr>
          <p:cNvPr id="23" name="Text Placeholder 10"/>
          <p:cNvSpPr>
            <a:spLocks noGrp="1"/>
          </p:cNvSpPr>
          <p:nvPr>
            <p:ph type="body" sz="quarter" idx="13" hasCustomPrompt="1"/>
          </p:nvPr>
        </p:nvSpPr>
        <p:spPr>
          <a:xfrm>
            <a:off x="632460" y="3280658"/>
            <a:ext cx="8537666" cy="348661"/>
          </a:xfrm>
          <a:prstGeom prst="rect">
            <a:avLst/>
          </a:prstGeom>
        </p:spPr>
        <p:txBody>
          <a:bodyPr/>
          <a:lstStyle>
            <a:lvl1pPr marL="0" indent="0">
              <a:buNone/>
              <a:defRPr sz="1800" spc="300">
                <a:solidFill>
                  <a:schemeClr val="tx1">
                    <a:lumMod val="50000"/>
                    <a:lumOff val="50000"/>
                  </a:schemeClr>
                </a:solidFill>
                <a:latin typeface="Myriad Pro" charset="0"/>
                <a:ea typeface="Myriad Pro" charset="0"/>
                <a:cs typeface="Myriad Pro" charset="0"/>
              </a:defRPr>
            </a:lvl1pPr>
          </a:lstStyle>
          <a:p>
            <a:pPr lvl="0"/>
            <a:r>
              <a:rPr lang="en-US" dirty="0"/>
              <a:t>Click to edit date here</a:t>
            </a:r>
          </a:p>
        </p:txBody>
      </p:sp>
    </p:spTree>
    <p:extLst>
      <p:ext uri="{BB962C8B-B14F-4D97-AF65-F5344CB8AC3E}">
        <p14:creationId xmlns:p14="http://schemas.microsoft.com/office/powerpoint/2010/main" val="496530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4643" y="295675"/>
            <a:ext cx="10169517"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Content Placeholder 2"/>
          <p:cNvSpPr>
            <a:spLocks noGrp="1"/>
          </p:cNvSpPr>
          <p:nvPr>
            <p:ph idx="1"/>
          </p:nvPr>
        </p:nvSpPr>
        <p:spPr>
          <a:xfrm>
            <a:off x="254643" y="1210075"/>
            <a:ext cx="11745768" cy="3786131"/>
          </a:xfrm>
          <a:prstGeom prst="rect">
            <a:avLst/>
          </a:prstGeom>
        </p:spPr>
        <p:txBody>
          <a:bodyPr/>
          <a:lstStyle>
            <a:lvl1pPr>
              <a:defRPr>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p:nvPr>
        </p:nvSpPr>
        <p:spPr>
          <a:xfrm>
            <a:off x="254642" y="752875"/>
            <a:ext cx="10169518" cy="422275"/>
          </a:xfrm>
          <a:prstGeom prst="rect">
            <a:avLst/>
          </a:prstGeom>
        </p:spPr>
        <p:txBody>
          <a:bodyPr/>
          <a:lstStyle>
            <a:lvl1pPr marL="0" indent="0">
              <a:buNone/>
              <a:defRPr sz="1800" i="0">
                <a:solidFill>
                  <a:schemeClr val="tx1">
                    <a:lumMod val="50000"/>
                    <a:lumOff val="50000"/>
                  </a:schemeClr>
                </a:solidFill>
                <a:latin typeface="Myriad Pro" charset="0"/>
                <a:ea typeface="Myriad Pro" charset="0"/>
                <a:cs typeface="Myriad Pro" charset="0"/>
              </a:defRPr>
            </a:lvl1pPr>
          </a:lstStyle>
          <a:p>
            <a:pPr lvl="0"/>
            <a:r>
              <a:rPr lang="en-US" dirty="0"/>
              <a:t>Edit Master text styles</a:t>
            </a:r>
          </a:p>
        </p:txBody>
      </p:sp>
    </p:spTree>
    <p:extLst>
      <p:ext uri="{BB962C8B-B14F-4D97-AF65-F5344CB8AC3E}">
        <p14:creationId xmlns:p14="http://schemas.microsoft.com/office/powerpoint/2010/main" val="4029960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4643" y="295675"/>
            <a:ext cx="10108558" cy="457200"/>
          </a:xfrm>
          <a:prstGeom prst="rect">
            <a:avLst/>
          </a:prstGeom>
        </p:spPr>
        <p:txBody>
          <a:bodyPr/>
          <a:lstStyle>
            <a:lvl1pPr>
              <a:defRPr sz="3200" b="1">
                <a:solidFill>
                  <a:srgbClr val="165E8A"/>
                </a:solidFill>
                <a:latin typeface="Myriad Pro" charset="0"/>
                <a:ea typeface="Myriad Pro" charset="0"/>
                <a:cs typeface="Myriad Pro" charset="0"/>
              </a:defRPr>
            </a:lvl1pPr>
          </a:lstStyle>
          <a:p>
            <a:r>
              <a:rPr lang="en-US" dirty="0"/>
              <a:t>Click to edit Master title style</a:t>
            </a:r>
          </a:p>
        </p:txBody>
      </p:sp>
      <p:sp>
        <p:nvSpPr>
          <p:cNvPr id="3" name="Content Placeholder 2"/>
          <p:cNvSpPr>
            <a:spLocks noGrp="1"/>
          </p:cNvSpPr>
          <p:nvPr>
            <p:ph idx="1"/>
          </p:nvPr>
        </p:nvSpPr>
        <p:spPr>
          <a:xfrm>
            <a:off x="254643" y="871000"/>
            <a:ext cx="11763186" cy="4059219"/>
          </a:xfrm>
          <a:prstGeom prst="rect">
            <a:avLst/>
          </a:prstGeom>
        </p:spPr>
        <p:txBody>
          <a:bodyPr/>
          <a:lstStyle>
            <a:lvl1pPr>
              <a:defRPr>
                <a:latin typeface="Myriad Pro" charset="0"/>
                <a:ea typeface="Myriad Pro" charset="0"/>
                <a:cs typeface="Myriad Pro" charset="0"/>
              </a:defRPr>
            </a:lvl1pPr>
            <a:lvl2pPr>
              <a:defRPr>
                <a:latin typeface="Myriad Pro" charset="0"/>
                <a:ea typeface="Myriad Pro" charset="0"/>
                <a:cs typeface="Myriad Pro" charset="0"/>
              </a:defRPr>
            </a:lvl2pPr>
            <a:lvl3pPr>
              <a:defRPr>
                <a:latin typeface="Myriad Pro" charset="0"/>
                <a:ea typeface="Myriad Pro" charset="0"/>
                <a:cs typeface="Myriad Pro" charset="0"/>
              </a:defRPr>
            </a:lvl3pPr>
            <a:lvl4pPr>
              <a:defRPr>
                <a:latin typeface="Myriad Pro" charset="0"/>
                <a:ea typeface="Myriad Pro" charset="0"/>
                <a:cs typeface="Myriad Pro" charset="0"/>
              </a:defRPr>
            </a:lvl4pPr>
            <a:lvl5pPr>
              <a:defRPr>
                <a:latin typeface="Myriad Pro" charset="0"/>
                <a:ea typeface="Myriad Pro" charset="0"/>
                <a:cs typeface="Myriad Pro"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939148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18" Type="http://schemas.openxmlformats.org/officeDocument/2006/relationships/image" Target="../media/image9.png"/><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17" Type="http://schemas.openxmlformats.org/officeDocument/2006/relationships/image" Target="../media/image8.png"/><Relationship Id="rId2" Type="http://schemas.openxmlformats.org/officeDocument/2006/relationships/slideLayout" Target="../slideLayouts/slideLayout8.xml"/><Relationship Id="rId16" Type="http://schemas.openxmlformats.org/officeDocument/2006/relationships/theme" Target="../theme/theme2.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slideLayout" Target="../slideLayouts/slideLayout2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4" Type="http://schemas.openxmlformats.org/officeDocument/2006/relationships/image" Target="../media/image10.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882788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17A6648-5A92-AC4B-8C07-04B128DDAFDB}"/>
              </a:ext>
            </a:extLst>
          </p:cNvPr>
          <p:cNvPicPr>
            <a:picLocks noChangeAspect="1"/>
          </p:cNvPicPr>
          <p:nvPr userDrawn="1"/>
        </p:nvPicPr>
        <p:blipFill>
          <a:blip r:embed="rId17" cstate="print">
            <a:alphaModFix amt="20000"/>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7" name="Right Triangle 6">
            <a:extLst>
              <a:ext uri="{FF2B5EF4-FFF2-40B4-BE49-F238E27FC236}">
                <a16:creationId xmlns:a16="http://schemas.microsoft.com/office/drawing/2014/main" id="{8A808511-9C50-894F-9072-E331FF6B2651}"/>
              </a:ext>
            </a:extLst>
          </p:cNvPr>
          <p:cNvSpPr/>
          <p:nvPr userDrawn="1"/>
        </p:nvSpPr>
        <p:spPr>
          <a:xfrm>
            <a:off x="-17419" y="4850433"/>
            <a:ext cx="3187337" cy="2025785"/>
          </a:xfrm>
          <a:prstGeom prst="rtTriangle">
            <a:avLst/>
          </a:prstGeom>
          <a:gradFill flip="none" rotWithShape="1">
            <a:gsLst>
              <a:gs pos="0">
                <a:srgbClr val="0A4D75">
                  <a:shade val="30000"/>
                  <a:satMod val="115000"/>
                </a:srgbClr>
              </a:gs>
              <a:gs pos="50000">
                <a:srgbClr val="0A4D75">
                  <a:shade val="67500"/>
                  <a:satMod val="115000"/>
                </a:srgbClr>
              </a:gs>
              <a:gs pos="100000">
                <a:srgbClr val="0A4D75">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D5DB4DB0-3457-7D42-B98A-751F1F1D7912}"/>
              </a:ext>
            </a:extLst>
          </p:cNvPr>
          <p:cNvSpPr txBox="1"/>
          <p:nvPr/>
        </p:nvSpPr>
        <p:spPr>
          <a:xfrm>
            <a:off x="10140405" y="6585491"/>
            <a:ext cx="4770783" cy="215444"/>
          </a:xfrm>
          <a:prstGeom prst="rect">
            <a:avLst/>
          </a:prstGeom>
          <a:noFill/>
        </p:spPr>
        <p:txBody>
          <a:bodyPr wrap="square" rtlCol="0">
            <a:spAutoFit/>
          </a:bodyPr>
          <a:lstStyle/>
          <a:p>
            <a:r>
              <a:rPr lang="en-US" sz="800" spc="300" dirty="0">
                <a:solidFill>
                  <a:schemeClr val="tx1">
                    <a:lumMod val="50000"/>
                    <a:lumOff val="50000"/>
                  </a:schemeClr>
                </a:solidFill>
              </a:rPr>
              <a:t>COMPANY</a:t>
            </a:r>
            <a:r>
              <a:rPr lang="en-US" sz="800" spc="300" baseline="0" dirty="0">
                <a:solidFill>
                  <a:schemeClr val="tx1">
                    <a:lumMod val="50000"/>
                    <a:lumOff val="50000"/>
                  </a:schemeClr>
                </a:solidFill>
              </a:rPr>
              <a:t> CONFIDENTIAL</a:t>
            </a:r>
            <a:endParaRPr lang="en-US" sz="800" spc="300" dirty="0">
              <a:solidFill>
                <a:schemeClr val="tx1">
                  <a:lumMod val="50000"/>
                  <a:lumOff val="50000"/>
                </a:schemeClr>
              </a:solidFill>
            </a:endParaRPr>
          </a:p>
        </p:txBody>
      </p:sp>
      <p:pic>
        <p:nvPicPr>
          <p:cNvPr id="6" name="Picture 5">
            <a:extLst>
              <a:ext uri="{FF2B5EF4-FFF2-40B4-BE49-F238E27FC236}">
                <a16:creationId xmlns:a16="http://schemas.microsoft.com/office/drawing/2014/main" id="{2A3B7BEC-E0F6-0046-BA5A-FB0554CB05ED}"/>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90714" y="5976620"/>
            <a:ext cx="1946846" cy="824315"/>
          </a:xfrm>
          <a:prstGeom prst="rect">
            <a:avLst/>
          </a:prstGeom>
        </p:spPr>
      </p:pic>
    </p:spTree>
    <p:extLst>
      <p:ext uri="{BB962C8B-B14F-4D97-AF65-F5344CB8AC3E}">
        <p14:creationId xmlns:p14="http://schemas.microsoft.com/office/powerpoint/2010/main" val="306795933"/>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2800" b="0" kern="1200">
          <a:solidFill>
            <a:schemeClr val="tx1">
              <a:lumMod val="50000"/>
              <a:lumOff val="50000"/>
            </a:schemeClr>
          </a:solidFill>
          <a:latin typeface="Lucida Sans" panose="020B060203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Lucida Sans" panose="020B060203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ucida Sans" panose="020B060203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ucida Sans" panose="020B060203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Lucida Sans" panose="020B060203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Lucida Sans" panose="020B060203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CD626EC-392E-9C46-BC90-5A091A72B8FB}"/>
              </a:ext>
            </a:extLst>
          </p:cNvPr>
          <p:cNvPicPr>
            <a:picLocks noChangeAspect="1"/>
          </p:cNvPicPr>
          <p:nvPr userDrawn="1"/>
        </p:nvPicPr>
        <p:blipFill>
          <a:blip r:embed="rId4" cstate="print">
            <a:alphaModFix amt="20000"/>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6" name="TextBox 5">
            <a:extLst>
              <a:ext uri="{FF2B5EF4-FFF2-40B4-BE49-F238E27FC236}">
                <a16:creationId xmlns:a16="http://schemas.microsoft.com/office/drawing/2014/main" id="{6CDAC690-6CAD-F44C-89DE-509456FA3B30}"/>
              </a:ext>
            </a:extLst>
          </p:cNvPr>
          <p:cNvSpPr txBox="1"/>
          <p:nvPr userDrawn="1"/>
        </p:nvSpPr>
        <p:spPr>
          <a:xfrm>
            <a:off x="10140405" y="6585491"/>
            <a:ext cx="4770783" cy="215444"/>
          </a:xfrm>
          <a:prstGeom prst="rect">
            <a:avLst/>
          </a:prstGeom>
          <a:noFill/>
        </p:spPr>
        <p:txBody>
          <a:bodyPr wrap="square" rtlCol="0">
            <a:spAutoFit/>
          </a:bodyPr>
          <a:lstStyle/>
          <a:p>
            <a:r>
              <a:rPr lang="en-US" sz="800" spc="300" dirty="0">
                <a:solidFill>
                  <a:schemeClr val="tx1">
                    <a:lumMod val="50000"/>
                    <a:lumOff val="50000"/>
                  </a:schemeClr>
                </a:solidFill>
              </a:rPr>
              <a:t>COMPANY</a:t>
            </a:r>
            <a:r>
              <a:rPr lang="en-US" sz="800" spc="300" baseline="0" dirty="0">
                <a:solidFill>
                  <a:schemeClr val="tx1">
                    <a:lumMod val="50000"/>
                    <a:lumOff val="50000"/>
                  </a:schemeClr>
                </a:solidFill>
              </a:rPr>
              <a:t> CONFIDENTIAL</a:t>
            </a:r>
            <a:endParaRPr lang="en-US" sz="800" spc="300" dirty="0">
              <a:solidFill>
                <a:schemeClr val="tx1">
                  <a:lumMod val="50000"/>
                  <a:lumOff val="50000"/>
                </a:schemeClr>
              </a:solidFill>
            </a:endParaRPr>
          </a:p>
        </p:txBody>
      </p:sp>
    </p:spTree>
    <p:extLst>
      <p:ext uri="{BB962C8B-B14F-4D97-AF65-F5344CB8AC3E}">
        <p14:creationId xmlns:p14="http://schemas.microsoft.com/office/powerpoint/2010/main" val="2383304876"/>
      </p:ext>
    </p:extLst>
  </p:cSld>
  <p:clrMap bg1="lt1" tx1="dk1" bg2="lt2" tx2="dk2" accent1="accent1" accent2="accent2" accent3="accent3" accent4="accent4" accent5="accent5" accent6="accent6" hlink="hlink" folHlink="folHlink"/>
  <p:sldLayoutIdLst>
    <p:sldLayoutId id="2147483803" r:id="rId1"/>
    <p:sldLayoutId id="2147483804" r:id="rId2"/>
  </p:sldLayoutIdLst>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xStyles>
    <p:titleStyle>
      <a:lvl1pPr algn="l" defTabSz="914400" rtl="0" eaLnBrk="1" latinLnBrk="0" hangingPunct="1">
        <a:lnSpc>
          <a:spcPct val="90000"/>
        </a:lnSpc>
        <a:spcBef>
          <a:spcPct val="0"/>
        </a:spcBef>
        <a:buNone/>
        <a:defRPr sz="2800" b="0" kern="1200">
          <a:solidFill>
            <a:schemeClr val="tx1">
              <a:lumMod val="50000"/>
              <a:lumOff val="50000"/>
            </a:schemeClr>
          </a:solidFill>
          <a:latin typeface="Lucida Sans" panose="020B06020305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Lucida Sans" panose="020B06020305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Lucida Sans" panose="020B06020305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Lucida Sans" panose="020B06020305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Lucida Sans" panose="020B06020305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Lucida Sans" panose="020B06020305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hyperlink" Target="file:////HQFILER02/WorldWide/Marketing/Print/2019/Sell%20Sheets/Graphics%20Cards/PNY/Super/PNY-RTX-2070-Super-Blower-Sell-Sheet.pdf" TargetMode="External"/><Relationship Id="rId7" Type="http://schemas.openxmlformats.org/officeDocument/2006/relationships/image" Target="../media/image24.png"/><Relationship Id="rId2" Type="http://schemas.openxmlformats.org/officeDocument/2006/relationships/hyperlink" Target="file:////HQFILER02/PNY/Share/PNY%20300%20DPI%20Images/NEW%20SYSTEM/PNY/Graphics%20Cards/GeForce%20RTX/GeForce-RTX-2070-Super-Blower/PNG/No%20logo" TargetMode="External"/><Relationship Id="rId1" Type="http://schemas.openxmlformats.org/officeDocument/2006/relationships/slideLayout" Target="../slideLayouts/slideLayout2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file:////HQFILER02/WorldWide/Marketing/Print/2019/Sell%20Sheets/Graphics%20Cards/PNY/Super/PNY-RTX-2060-Super-Blower-Sell-Sheet.pdf" TargetMode="External"/><Relationship Id="rId7" Type="http://schemas.openxmlformats.org/officeDocument/2006/relationships/image" Target="../media/image32.png"/><Relationship Id="rId2" Type="http://schemas.openxmlformats.org/officeDocument/2006/relationships/hyperlink" Target="file:////Hqfiler02/pny/Share/PNY%20300%20DPI%20Images/NEW%20SYSTEM/PNY/Graphics%20Cards/GeForce%20RTX/GeForce-RTX-2060-Super-Blower/PNG/No%20logo" TargetMode="External"/><Relationship Id="rId1" Type="http://schemas.openxmlformats.org/officeDocument/2006/relationships/slideLayout" Target="../slideLayouts/slideLayout2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9"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file:////HQFILER02/WorldWide/Marketing/Print/2019/Sell%20Sheets/Graphics%20Cards/PNY/Super/PNY-RTX-2080-Super-Blower-Sell-Sheet.pdf" TargetMode="External"/><Relationship Id="rId7" Type="http://schemas.openxmlformats.org/officeDocument/2006/relationships/image" Target="../media/image16.png"/><Relationship Id="rId2" Type="http://schemas.openxmlformats.org/officeDocument/2006/relationships/hyperlink" Target="file:////HQFILER02/PNY/Share/PNY%20300%20DPI%20Images/NEW%20SYSTEM/PNY/Graphics%20Cards/GeForce%20RTX/GeForce-RTX-2080-Super-Blower/PNG/No%20logo" TargetMode="External"/><Relationship Id="rId1" Type="http://schemas.openxmlformats.org/officeDocument/2006/relationships/slideLayout" Target="../slideLayouts/slideLayout2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614262" y="4583182"/>
            <a:ext cx="2360023" cy="704260"/>
          </a:xfrm>
        </p:spPr>
        <p:txBody>
          <a:bodyPr/>
          <a:lstStyle/>
          <a:p>
            <a:r>
              <a:rPr lang="en-US" cap="all" dirty="0"/>
              <a:t>PNY GEFORCE</a:t>
            </a:r>
            <a:r>
              <a:rPr lang="en-US" cap="all" baseline="30000" dirty="0"/>
              <a:t>®</a:t>
            </a:r>
            <a:r>
              <a:rPr lang="en-US" cap="all" dirty="0"/>
              <a:t> RTX SUPER</a:t>
            </a:r>
            <a:r>
              <a:rPr lang="en-US" cap="all" baseline="30000" dirty="0"/>
              <a:t>™</a:t>
            </a:r>
            <a:r>
              <a:rPr lang="en-US" cap="all" dirty="0"/>
              <a:t> SERIES</a:t>
            </a:r>
            <a:endParaRPr lang="en-US" b="0" cap="all" dirty="0"/>
          </a:p>
        </p:txBody>
      </p:sp>
      <p:sp>
        <p:nvSpPr>
          <p:cNvPr id="4" name="Subtitle 3"/>
          <p:cNvSpPr>
            <a:spLocks noGrp="1"/>
          </p:cNvSpPr>
          <p:nvPr>
            <p:ph type="subTitle" idx="1"/>
          </p:nvPr>
        </p:nvSpPr>
        <p:spPr>
          <a:xfrm>
            <a:off x="9614261" y="5310258"/>
            <a:ext cx="2360023" cy="300535"/>
          </a:xfrm>
        </p:spPr>
        <p:txBody>
          <a:bodyPr/>
          <a:lstStyle/>
          <a:p>
            <a:endParaRPr lang="en-US" dirty="0"/>
          </a:p>
        </p:txBody>
      </p:sp>
    </p:spTree>
    <p:extLst>
      <p:ext uri="{BB962C8B-B14F-4D97-AF65-F5344CB8AC3E}">
        <p14:creationId xmlns:p14="http://schemas.microsoft.com/office/powerpoint/2010/main" val="4014544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83AB1-F0B5-9849-AA91-06FEC3C8BCD9}"/>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2070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5670E444-8C97-5543-8BED-167E9605F867}"/>
              </a:ext>
            </a:extLst>
          </p:cNvPr>
          <p:cNvSpPr>
            <a:spLocks noGrp="1"/>
          </p:cNvSpPr>
          <p:nvPr>
            <p:ph type="body" sz="quarter" idx="10"/>
          </p:nvPr>
        </p:nvSpPr>
        <p:spPr/>
        <p:txBody>
          <a:bodyPr/>
          <a:lstStyle/>
          <a:p>
            <a:r>
              <a:rPr lang="en-US" dirty="0"/>
              <a:t>Copy Blocks</a:t>
            </a:r>
          </a:p>
        </p:txBody>
      </p:sp>
      <p:sp>
        <p:nvSpPr>
          <p:cNvPr id="4" name="TextBox 3">
            <a:extLst>
              <a:ext uri="{FF2B5EF4-FFF2-40B4-BE49-F238E27FC236}">
                <a16:creationId xmlns:a16="http://schemas.microsoft.com/office/drawing/2014/main" id="{5F83CE7A-1B6A-2C43-B4C6-815F374A070F}"/>
              </a:ext>
            </a:extLst>
          </p:cNvPr>
          <p:cNvSpPr txBox="1"/>
          <p:nvPr/>
        </p:nvSpPr>
        <p:spPr>
          <a:xfrm>
            <a:off x="254642" y="1174643"/>
            <a:ext cx="11682716" cy="4678204"/>
          </a:xfrm>
          <a:prstGeom prst="rect">
            <a:avLst/>
          </a:prstGeom>
          <a:noFill/>
        </p:spPr>
        <p:txBody>
          <a:bodyPr wrap="square" rtlCol="0">
            <a:spAutoFit/>
          </a:bodyPr>
          <a:lstStyle/>
          <a:p>
            <a:pPr>
              <a:spcBef>
                <a:spcPts val="300"/>
              </a:spcBef>
              <a:spcAft>
                <a:spcPts val="300"/>
              </a:spcAft>
            </a:pPr>
            <a:r>
              <a:rPr lang="en-US" sz="1200" b="1" dirty="0"/>
              <a:t>Product Title</a:t>
            </a:r>
          </a:p>
          <a:p>
            <a:pPr>
              <a:spcBef>
                <a:spcPts val="300"/>
              </a:spcBef>
              <a:spcAft>
                <a:spcPts val="300"/>
              </a:spcAft>
            </a:pPr>
            <a:r>
              <a:rPr lang="en-US" sz="1200" dirty="0"/>
              <a:t>PNY GeForce® RTX™ 2070 SUPER™ 8GB Blower Graphics Card</a:t>
            </a:r>
          </a:p>
          <a:p>
            <a:pPr>
              <a:spcBef>
                <a:spcPts val="300"/>
              </a:spcBef>
              <a:spcAft>
                <a:spcPts val="300"/>
              </a:spcAft>
            </a:pPr>
            <a:r>
              <a:rPr lang="en-US" sz="1200" b="1" dirty="0"/>
              <a:t>Positioning\Short Messaging</a:t>
            </a:r>
          </a:p>
          <a:p>
            <a:pPr>
              <a:spcBef>
                <a:spcPts val="300"/>
              </a:spcBef>
              <a:spcAft>
                <a:spcPts val="300"/>
              </a:spcAft>
            </a:pPr>
            <a:r>
              <a:rPr lang="en-US" sz="1200" dirty="0"/>
              <a:t>The GeForce® RTX 2070 SUPER™ is powered by the award-winning NVIDIA Turing™ architecture and has a superfast GPU with more cores and faster clocks to unleash your creative productivity and gaming dominance. It’s time to gear up and get super powers.</a:t>
            </a:r>
          </a:p>
          <a:p>
            <a:pPr>
              <a:spcBef>
                <a:spcPts val="300"/>
              </a:spcBef>
              <a:spcAft>
                <a:spcPts val="300"/>
              </a:spcAft>
            </a:pPr>
            <a:r>
              <a:rPr lang="en-US" sz="1200" b="1" dirty="0"/>
              <a:t>Product Bullets</a:t>
            </a:r>
          </a:p>
          <a:p>
            <a:pPr marL="171450" indent="-171450">
              <a:lnSpc>
                <a:spcPct val="100000"/>
              </a:lnSpc>
              <a:spcBef>
                <a:spcPts val="300"/>
              </a:spcBef>
              <a:spcAft>
                <a:spcPts val="300"/>
              </a:spcAft>
              <a:buFont typeface="Arial" panose="020B0604020202020204" pitchFamily="34" charset="0"/>
              <a:buChar char="•"/>
            </a:pPr>
            <a:r>
              <a:rPr lang="en-US" sz="1200" dirty="0"/>
              <a:t>NVIDIA Turing™ architecture, with 1605MHz core clock and 1770MHz boost clock speeds to help meet the needs of demanding games.</a:t>
            </a:r>
          </a:p>
          <a:p>
            <a:pPr marL="171450" indent="-171450">
              <a:lnSpc>
                <a:spcPct val="100000"/>
              </a:lnSpc>
              <a:spcBef>
                <a:spcPts val="300"/>
              </a:spcBef>
              <a:spcAft>
                <a:spcPts val="300"/>
              </a:spcAft>
              <a:buFont typeface="Arial" panose="020B0604020202020204" pitchFamily="34" charset="0"/>
              <a:buChar char="•"/>
            </a:pPr>
            <a:r>
              <a:rPr lang="en-US" sz="1200" dirty="0"/>
              <a:t>8GB GDDR6 (256-bit) on-board memory, plus 2560 CUDA processing cores and up to 448GB/sec of memory bandwidth provide the memory needed to create striking visual realism.</a:t>
            </a:r>
          </a:p>
          <a:p>
            <a:pPr marL="171450" indent="-171450">
              <a:lnSpc>
                <a:spcPct val="100000"/>
              </a:lnSpc>
              <a:spcBef>
                <a:spcPts val="300"/>
              </a:spcBef>
              <a:spcAft>
                <a:spcPts val="300"/>
              </a:spcAft>
              <a:buFont typeface="Arial" panose="020B0604020202020204" pitchFamily="34" charset="0"/>
              <a:buChar char="•"/>
            </a:pPr>
            <a:r>
              <a:rPr lang="en-US" sz="1200" dirty="0"/>
              <a:t>PCI Express 3.0 interface - Offers compatibility with a range of systems. Also includes HDMI and DisplayPort (x3) outputs for expanded connectivity.</a:t>
            </a:r>
          </a:p>
          <a:p>
            <a:pPr marL="171450" indent="-171450">
              <a:lnSpc>
                <a:spcPct val="100000"/>
              </a:lnSpc>
              <a:spcBef>
                <a:spcPts val="300"/>
              </a:spcBef>
              <a:spcAft>
                <a:spcPts val="300"/>
              </a:spcAft>
              <a:buFont typeface="Arial" panose="020B0604020202020204" pitchFamily="34" charset="0"/>
              <a:buChar char="•"/>
            </a:pPr>
            <a:r>
              <a:rPr lang="en-US" sz="1200" dirty="0"/>
              <a:t>Real-Time Ray Tracing - Definitive solution for lifelike lighting, reflections, and shadows, offering a high level of realism.</a:t>
            </a:r>
          </a:p>
          <a:p>
            <a:pPr marL="171450" indent="-171450">
              <a:lnSpc>
                <a:spcPct val="100000"/>
              </a:lnSpc>
              <a:spcBef>
                <a:spcPts val="300"/>
              </a:spcBef>
              <a:spcAft>
                <a:spcPts val="300"/>
              </a:spcAft>
              <a:buFont typeface="Arial" panose="020B0604020202020204" pitchFamily="34" charset="0"/>
              <a:buChar char="•"/>
            </a:pPr>
            <a:r>
              <a:rPr lang="en-US" sz="1200" dirty="0"/>
              <a:t>NVIDIA® GeForce Experience - Capture and share videos, screenshots, and livestreams with friends. Keep your drivers up to date and optimize your game settings. It's the essential companion to your GeForce graphics card.</a:t>
            </a:r>
            <a:endParaRPr lang="en-US" sz="1000" dirty="0"/>
          </a:p>
          <a:p>
            <a:pPr>
              <a:spcBef>
                <a:spcPts val="300"/>
              </a:spcBef>
              <a:spcAft>
                <a:spcPts val="300"/>
              </a:spcAft>
            </a:pPr>
            <a:r>
              <a:rPr lang="en-US" sz="1200" b="1" dirty="0"/>
              <a:t>Copy Blocks\Long Messaging </a:t>
            </a:r>
            <a:endParaRPr lang="en-US" sz="1050" b="1" dirty="0"/>
          </a:p>
          <a:p>
            <a:pPr>
              <a:spcBef>
                <a:spcPts val="300"/>
              </a:spcBef>
              <a:spcAft>
                <a:spcPts val="300"/>
              </a:spcAft>
            </a:pPr>
            <a:r>
              <a:rPr lang="en-US" sz="1200" dirty="0"/>
              <a:t>The GeForce® RTX 2070 SUPER™ is powered by the award-winning NVIDIA Turing™ architecture and has a superfast GPU with more cores and faster clocks to unleash your creative productivity and gaming dominance. It’s time to gear up and get super powers.</a:t>
            </a:r>
          </a:p>
          <a:p>
            <a:pPr>
              <a:spcBef>
                <a:spcPts val="300"/>
              </a:spcBef>
              <a:spcAft>
                <a:spcPts val="300"/>
              </a:spcAft>
            </a:pPr>
            <a:r>
              <a:rPr lang="en-US" sz="1200" dirty="0"/>
              <a:t>Every gaming superhero needs super powers. The new GeForce RTX SUPER Series cards deliver everything you need to rule your game. They’re powered by the Turing architecture and feature more cores and higher clocks. This gives you up to 25% faster performance than the original RTX 20 Series and 6X the performance of previous-generation 10 Series GPUs.</a:t>
            </a:r>
          </a:p>
          <a:p>
            <a:pPr>
              <a:spcBef>
                <a:spcPts val="300"/>
              </a:spcBef>
              <a:spcAft>
                <a:spcPts val="300"/>
              </a:spcAft>
            </a:pPr>
            <a:r>
              <a:rPr lang="en-US" sz="1200" dirty="0"/>
              <a:t>See every game come alive with super-fast ray tracing that delivers physically accurate shadows, reflections, and lighting. And tap into Tensor Cores for super-powerful AI-processing. </a:t>
            </a:r>
          </a:p>
          <a:p>
            <a:pPr>
              <a:spcBef>
                <a:spcPts val="300"/>
              </a:spcBef>
              <a:spcAft>
                <a:spcPts val="300"/>
              </a:spcAft>
            </a:pPr>
            <a:r>
              <a:rPr lang="en-US" sz="1200" dirty="0"/>
              <a:t>Advanced memory, performance boosts, and processing technologies make these GPUs the perfect weapon for hardcore gamers. Gear up and get super powers. </a:t>
            </a:r>
          </a:p>
        </p:txBody>
      </p:sp>
    </p:spTree>
    <p:extLst>
      <p:ext uri="{BB962C8B-B14F-4D97-AF65-F5344CB8AC3E}">
        <p14:creationId xmlns:p14="http://schemas.microsoft.com/office/powerpoint/2010/main" val="4010310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8AB8AE-F4B9-0843-A01F-2C3265863F82}"/>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2070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DE78CB41-697D-6F44-B4C6-3282C0814B72}"/>
              </a:ext>
            </a:extLst>
          </p:cNvPr>
          <p:cNvSpPr>
            <a:spLocks noGrp="1"/>
          </p:cNvSpPr>
          <p:nvPr>
            <p:ph type="body" sz="quarter" idx="10"/>
          </p:nvPr>
        </p:nvSpPr>
        <p:spPr/>
        <p:txBody>
          <a:bodyPr/>
          <a:lstStyle/>
          <a:p>
            <a:r>
              <a:rPr lang="en-US" dirty="0"/>
              <a:t>Product Assets</a:t>
            </a:r>
          </a:p>
        </p:txBody>
      </p:sp>
      <p:sp>
        <p:nvSpPr>
          <p:cNvPr id="4" name="Text Placeholder 4">
            <a:extLst>
              <a:ext uri="{FF2B5EF4-FFF2-40B4-BE49-F238E27FC236}">
                <a16:creationId xmlns:a16="http://schemas.microsoft.com/office/drawing/2014/main" id="{58C89388-0FAF-764F-9838-04F187423984}"/>
              </a:ext>
            </a:extLst>
          </p:cNvPr>
          <p:cNvSpPr txBox="1">
            <a:spLocks/>
          </p:cNvSpPr>
          <p:nvPr/>
        </p:nvSpPr>
        <p:spPr>
          <a:xfrm>
            <a:off x="254642" y="1729416"/>
            <a:ext cx="491764" cy="1321922"/>
          </a:xfrm>
          <a:prstGeom prst="snip1Rect">
            <a:avLst>
              <a:gd name="adj" fmla="val 13260"/>
            </a:avLst>
          </a:prstGeom>
          <a:solidFill>
            <a:srgbClr val="626264"/>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en-US" sz="1200" b="1">
                <a:solidFill>
                  <a:schemeClr val="bg1"/>
                </a:solidFill>
              </a:rPr>
              <a:t>IMAGES</a:t>
            </a:r>
            <a:endParaRPr lang="en-US" sz="1200" b="1" dirty="0">
              <a:solidFill>
                <a:schemeClr val="bg1"/>
              </a:solidFill>
            </a:endParaRPr>
          </a:p>
        </p:txBody>
      </p:sp>
      <p:sp>
        <p:nvSpPr>
          <p:cNvPr id="5" name="Rectangle 4">
            <a:extLst>
              <a:ext uri="{FF2B5EF4-FFF2-40B4-BE49-F238E27FC236}">
                <a16:creationId xmlns:a16="http://schemas.microsoft.com/office/drawing/2014/main" id="{909E584B-7DEE-9346-A7C2-F20F070B3C88}"/>
              </a:ext>
            </a:extLst>
          </p:cNvPr>
          <p:cNvSpPr/>
          <p:nvPr/>
        </p:nvSpPr>
        <p:spPr>
          <a:xfrm rot="16200000">
            <a:off x="436023" y="2748086"/>
            <a:ext cx="121872" cy="484632"/>
          </a:xfrm>
          <a:prstGeom prst="rect">
            <a:avLst/>
          </a:prstGeom>
          <a:solidFill>
            <a:srgbClr val="165E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4">
            <a:extLst>
              <a:ext uri="{FF2B5EF4-FFF2-40B4-BE49-F238E27FC236}">
                <a16:creationId xmlns:a16="http://schemas.microsoft.com/office/drawing/2014/main" id="{AEAB4544-B329-D342-8C69-089CC2C4B7F2}"/>
              </a:ext>
            </a:extLst>
          </p:cNvPr>
          <p:cNvSpPr txBox="1">
            <a:spLocks/>
          </p:cNvSpPr>
          <p:nvPr/>
        </p:nvSpPr>
        <p:spPr>
          <a:xfrm>
            <a:off x="256656" y="3590427"/>
            <a:ext cx="491764" cy="1321922"/>
          </a:xfrm>
          <a:prstGeom prst="snip1Rect">
            <a:avLst>
              <a:gd name="adj" fmla="val 13260"/>
            </a:avLst>
          </a:prstGeom>
          <a:solidFill>
            <a:srgbClr val="626264"/>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vert270" lIns="91440" tIns="45720" rIns="91440" bIns="45720" rtlCol="0" anchor="ctr">
            <a:normAutofit/>
          </a:bodyPr>
          <a:lstStyle>
            <a:lvl1pPr marL="0" indent="0" algn="just" defTabSz="914400" rtl="0" eaLnBrk="1" latinLnBrk="0" hangingPunct="1">
              <a:lnSpc>
                <a:spcPct val="90000"/>
              </a:lnSpc>
              <a:spcBef>
                <a:spcPts val="500"/>
              </a:spcBef>
              <a:buFontTx/>
              <a:buNone/>
              <a:defRPr lang="en-US" sz="1100" kern="1200" dirty="0" smtClean="0">
                <a:solidFill>
                  <a:schemeClr val="bg1">
                    <a:lumMod val="50000"/>
                  </a:schemeClr>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200" b="1" dirty="0">
                <a:solidFill>
                  <a:schemeClr val="bg1"/>
                </a:solidFill>
              </a:rPr>
              <a:t>Collateral</a:t>
            </a:r>
          </a:p>
        </p:txBody>
      </p:sp>
      <p:sp>
        <p:nvSpPr>
          <p:cNvPr id="7" name="Rectangle 6">
            <a:extLst>
              <a:ext uri="{FF2B5EF4-FFF2-40B4-BE49-F238E27FC236}">
                <a16:creationId xmlns:a16="http://schemas.microsoft.com/office/drawing/2014/main" id="{F46233DD-A5EF-1948-BB87-EF9A472D734C}"/>
              </a:ext>
            </a:extLst>
          </p:cNvPr>
          <p:cNvSpPr/>
          <p:nvPr/>
        </p:nvSpPr>
        <p:spPr>
          <a:xfrm rot="16200000">
            <a:off x="438037" y="4609097"/>
            <a:ext cx="121872" cy="484632"/>
          </a:xfrm>
          <a:prstGeom prst="rect">
            <a:avLst/>
          </a:prstGeom>
          <a:solidFill>
            <a:srgbClr val="165E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183BC18C-630F-DD47-9CD3-CA792DE9AD68}"/>
              </a:ext>
            </a:extLst>
          </p:cNvPr>
          <p:cNvSpPr/>
          <p:nvPr/>
        </p:nvSpPr>
        <p:spPr>
          <a:xfrm>
            <a:off x="895264" y="1667706"/>
            <a:ext cx="10906237" cy="14453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ounded Rectangle 8">
            <a:extLst>
              <a:ext uri="{FF2B5EF4-FFF2-40B4-BE49-F238E27FC236}">
                <a16:creationId xmlns:a16="http://schemas.microsoft.com/office/drawing/2014/main" id="{C8853D86-ED2E-D048-92A4-18F4C5C4CCBF}"/>
              </a:ext>
            </a:extLst>
          </p:cNvPr>
          <p:cNvSpPr/>
          <p:nvPr/>
        </p:nvSpPr>
        <p:spPr>
          <a:xfrm>
            <a:off x="895264" y="3528717"/>
            <a:ext cx="10906237" cy="14453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ounded Rectangle 9">
            <a:extLst>
              <a:ext uri="{FF2B5EF4-FFF2-40B4-BE49-F238E27FC236}">
                <a16:creationId xmlns:a16="http://schemas.microsoft.com/office/drawing/2014/main" id="{FDFE3B42-C555-214A-995E-FF4184947854}"/>
              </a:ext>
            </a:extLst>
          </p:cNvPr>
          <p:cNvSpPr/>
          <p:nvPr/>
        </p:nvSpPr>
        <p:spPr>
          <a:xfrm>
            <a:off x="10512588" y="1974150"/>
            <a:ext cx="1249661" cy="832454"/>
          </a:xfrm>
          <a:prstGeom prst="roundRect">
            <a:avLst/>
          </a:prstGeom>
          <a:solidFill>
            <a:srgbClr val="165E8A"/>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ctr">
              <a:defRPr/>
            </a:pPr>
            <a:r>
              <a:rPr lang="en-US" sz="1400" dirty="0">
                <a:solidFill>
                  <a:prstClr val="white"/>
                </a:solidFill>
              </a:rPr>
              <a:t>To download images,</a:t>
            </a:r>
          </a:p>
          <a:p>
            <a:pPr lvl="0" algn="ctr">
              <a:defRPr/>
            </a:pPr>
            <a:r>
              <a:rPr lang="en-US" sz="1400" dirty="0">
                <a:solidFill>
                  <a:srgbClr val="00B0F0"/>
                </a:solidFill>
                <a:hlinkClick r:id="rId2" action="ppaction://hlinkfile">
                  <a:extLst>
                    <a:ext uri="{A12FA001-AC4F-418D-AE19-62706E023703}">
                      <ahyp:hlinkClr xmlns:ahyp="http://schemas.microsoft.com/office/drawing/2018/hyperlinkcolor" val="tx"/>
                    </a:ext>
                  </a:extLst>
                </a:hlinkClick>
              </a:rPr>
              <a:t>click here</a:t>
            </a:r>
            <a:r>
              <a:rPr lang="en-US" sz="1400" dirty="0">
                <a:solidFill>
                  <a:prstClr val="white"/>
                </a:solidFill>
                <a:hlinkClick r:id="rId2" action="ppaction://hlinkfile">
                  <a:extLst>
                    <a:ext uri="{A12FA001-AC4F-418D-AE19-62706E023703}">
                      <ahyp:hlinkClr xmlns:ahyp="http://schemas.microsoft.com/office/drawing/2018/hyperlinkcolor" val="tx"/>
                    </a:ext>
                  </a:extLst>
                </a:hlinkClick>
              </a:rPr>
              <a:t>.</a:t>
            </a:r>
            <a:endParaRPr lang="en-US" sz="1400" dirty="0">
              <a:solidFill>
                <a:prstClr val="white"/>
              </a:solidFill>
            </a:endParaRPr>
          </a:p>
        </p:txBody>
      </p:sp>
      <p:sp>
        <p:nvSpPr>
          <p:cNvPr id="11" name="Rounded Rectangle 10">
            <a:extLst>
              <a:ext uri="{FF2B5EF4-FFF2-40B4-BE49-F238E27FC236}">
                <a16:creationId xmlns:a16="http://schemas.microsoft.com/office/drawing/2014/main" id="{07703401-4F84-4D44-8B5A-228D63A23C5B}"/>
              </a:ext>
            </a:extLst>
          </p:cNvPr>
          <p:cNvSpPr/>
          <p:nvPr/>
        </p:nvSpPr>
        <p:spPr>
          <a:xfrm>
            <a:off x="5472613" y="3754401"/>
            <a:ext cx="1537368" cy="993973"/>
          </a:xfrm>
          <a:prstGeom prst="roundRect">
            <a:avLst/>
          </a:prstGeom>
          <a:solidFill>
            <a:srgbClr val="165E8A"/>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dirty="0"/>
              <a:t>To download sell sheet:</a:t>
            </a:r>
          </a:p>
          <a:p>
            <a:pPr algn="ctr"/>
            <a:r>
              <a:rPr lang="en-US" sz="1400" dirty="0">
                <a:solidFill>
                  <a:srgbClr val="00B0F0"/>
                </a:solidFill>
                <a:hlinkClick r:id="rId3" action="ppaction://hlinkfile">
                  <a:extLst>
                    <a:ext uri="{A12FA001-AC4F-418D-AE19-62706E023703}">
                      <ahyp:hlinkClr xmlns:ahyp="http://schemas.microsoft.com/office/drawing/2018/hyperlinkcolor" val="tx"/>
                    </a:ext>
                  </a:extLst>
                </a:hlinkClick>
              </a:rPr>
              <a:t>Click Here</a:t>
            </a:r>
            <a:endParaRPr lang="en-US" sz="1400" dirty="0">
              <a:solidFill>
                <a:srgbClr val="00B0F0"/>
              </a:solidFill>
            </a:endParaRPr>
          </a:p>
        </p:txBody>
      </p:sp>
      <p:sp>
        <p:nvSpPr>
          <p:cNvPr id="12" name="TextBox 11">
            <a:extLst>
              <a:ext uri="{FF2B5EF4-FFF2-40B4-BE49-F238E27FC236}">
                <a16:creationId xmlns:a16="http://schemas.microsoft.com/office/drawing/2014/main" id="{2441892C-0370-DF4B-A810-E3F03FB584E7}"/>
              </a:ext>
            </a:extLst>
          </p:cNvPr>
          <p:cNvSpPr txBox="1"/>
          <p:nvPr/>
        </p:nvSpPr>
        <p:spPr>
          <a:xfrm>
            <a:off x="8907840" y="3072372"/>
            <a:ext cx="2893661" cy="461665"/>
          </a:xfrm>
          <a:prstGeom prst="rect">
            <a:avLst/>
          </a:prstGeom>
          <a:noFill/>
        </p:spPr>
        <p:txBody>
          <a:bodyPr wrap="square" rtlCol="0">
            <a:spAutoFit/>
          </a:bodyPr>
          <a:lstStyle/>
          <a:p>
            <a:r>
              <a:rPr lang="en-US" sz="1200" dirty="0">
                <a:solidFill>
                  <a:srgbClr val="165E8A"/>
                </a:solidFill>
              </a:rPr>
              <a:t>Images should appear in the order shown here on retailer/e-</a:t>
            </a:r>
            <a:r>
              <a:rPr lang="en-US" sz="1200" dirty="0" err="1">
                <a:solidFill>
                  <a:srgbClr val="165E8A"/>
                </a:solidFill>
              </a:rPr>
              <a:t>tailer</a:t>
            </a:r>
            <a:r>
              <a:rPr lang="en-US" sz="1200" dirty="0">
                <a:solidFill>
                  <a:srgbClr val="165E8A"/>
                </a:solidFill>
              </a:rPr>
              <a:t> websites</a:t>
            </a:r>
          </a:p>
        </p:txBody>
      </p:sp>
      <p:pic>
        <p:nvPicPr>
          <p:cNvPr id="13" name="Picture 12">
            <a:extLst>
              <a:ext uri="{FF2B5EF4-FFF2-40B4-BE49-F238E27FC236}">
                <a16:creationId xmlns:a16="http://schemas.microsoft.com/office/drawing/2014/main" id="{034DF6CD-99A6-414D-ABBC-E0EF6DE2C3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387076" y="1577312"/>
            <a:ext cx="1554480" cy="1554480"/>
          </a:xfrm>
          <a:prstGeom prst="rect">
            <a:avLst/>
          </a:prstGeom>
        </p:spPr>
      </p:pic>
      <p:pic>
        <p:nvPicPr>
          <p:cNvPr id="14" name="Picture 13">
            <a:extLst>
              <a:ext uri="{FF2B5EF4-FFF2-40B4-BE49-F238E27FC236}">
                <a16:creationId xmlns:a16="http://schemas.microsoft.com/office/drawing/2014/main" id="{E22A2CAD-843F-844E-B1A0-9F3223F4C3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212465" y="1637480"/>
            <a:ext cx="1554480" cy="1554480"/>
          </a:xfrm>
          <a:prstGeom prst="rect">
            <a:avLst/>
          </a:prstGeom>
        </p:spPr>
      </p:pic>
      <p:pic>
        <p:nvPicPr>
          <p:cNvPr id="15" name="Picture 14">
            <a:extLst>
              <a:ext uri="{FF2B5EF4-FFF2-40B4-BE49-F238E27FC236}">
                <a16:creationId xmlns:a16="http://schemas.microsoft.com/office/drawing/2014/main" id="{42059B46-9881-0845-91A3-46BBDAE8BDB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41556" y="1613137"/>
            <a:ext cx="1554480" cy="1554480"/>
          </a:xfrm>
          <a:prstGeom prst="rect">
            <a:avLst/>
          </a:prstGeom>
        </p:spPr>
      </p:pic>
      <p:pic>
        <p:nvPicPr>
          <p:cNvPr id="16" name="Picture 15">
            <a:extLst>
              <a:ext uri="{FF2B5EF4-FFF2-40B4-BE49-F238E27FC236}">
                <a16:creationId xmlns:a16="http://schemas.microsoft.com/office/drawing/2014/main" id="{7B5162D2-93B1-0E42-B336-1BCDE5A713C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278116" y="1637480"/>
            <a:ext cx="1554480" cy="1554480"/>
          </a:xfrm>
          <a:prstGeom prst="rect">
            <a:avLst/>
          </a:prstGeom>
        </p:spPr>
      </p:pic>
      <p:pic>
        <p:nvPicPr>
          <p:cNvPr id="17" name="Picture 16">
            <a:extLst>
              <a:ext uri="{FF2B5EF4-FFF2-40B4-BE49-F238E27FC236}">
                <a16:creationId xmlns:a16="http://schemas.microsoft.com/office/drawing/2014/main" id="{06BC3F85-E840-7944-A628-D0C1970B46E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32596" y="1613137"/>
            <a:ext cx="1554480" cy="1554480"/>
          </a:xfrm>
          <a:prstGeom prst="rect">
            <a:avLst/>
          </a:prstGeom>
        </p:spPr>
      </p:pic>
      <p:pic>
        <p:nvPicPr>
          <p:cNvPr id="18" name="Picture 17">
            <a:extLst>
              <a:ext uri="{FF2B5EF4-FFF2-40B4-BE49-F238E27FC236}">
                <a16:creationId xmlns:a16="http://schemas.microsoft.com/office/drawing/2014/main" id="{035F7BDB-1851-7F4B-B044-D0695AD2A7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23636" y="1582474"/>
            <a:ext cx="1554480" cy="1554480"/>
          </a:xfrm>
          <a:prstGeom prst="rect">
            <a:avLst/>
          </a:prstGeom>
        </p:spPr>
      </p:pic>
    </p:spTree>
    <p:extLst>
      <p:ext uri="{BB962C8B-B14F-4D97-AF65-F5344CB8AC3E}">
        <p14:creationId xmlns:p14="http://schemas.microsoft.com/office/powerpoint/2010/main" val="36947633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C3CC5-0BFC-4E4D-8B97-F5444FD61043}"/>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2060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E0615BF8-5B42-A040-842D-ACC31BAB0325}"/>
              </a:ext>
            </a:extLst>
          </p:cNvPr>
          <p:cNvSpPr>
            <a:spLocks noGrp="1"/>
          </p:cNvSpPr>
          <p:nvPr>
            <p:ph type="body" sz="quarter" idx="10"/>
          </p:nvPr>
        </p:nvSpPr>
        <p:spPr/>
        <p:txBody>
          <a:bodyPr/>
          <a:lstStyle/>
          <a:p>
            <a:endParaRPr lang="en-US"/>
          </a:p>
        </p:txBody>
      </p:sp>
      <p:sp>
        <p:nvSpPr>
          <p:cNvPr id="4" name="TextBox 3">
            <a:extLst>
              <a:ext uri="{FF2B5EF4-FFF2-40B4-BE49-F238E27FC236}">
                <a16:creationId xmlns:a16="http://schemas.microsoft.com/office/drawing/2014/main" id="{FB2FD0A5-FC73-AF42-8426-0C5C5FE7B283}"/>
              </a:ext>
            </a:extLst>
          </p:cNvPr>
          <p:cNvSpPr txBox="1"/>
          <p:nvPr/>
        </p:nvSpPr>
        <p:spPr>
          <a:xfrm>
            <a:off x="5635501" y="1632350"/>
            <a:ext cx="6041571" cy="4362733"/>
          </a:xfrm>
          <a:prstGeom prst="rect">
            <a:avLst/>
          </a:prstGeom>
          <a:noFill/>
        </p:spPr>
        <p:txBody>
          <a:bodyPr wrap="square" rtlCol="0">
            <a:spAutoFit/>
          </a:bodyPr>
          <a:lstStyle/>
          <a:p>
            <a:pPr>
              <a:spcBef>
                <a:spcPts val="300"/>
              </a:spcBef>
              <a:spcAft>
                <a:spcPts val="900"/>
              </a:spcAft>
            </a:pPr>
            <a:r>
              <a:rPr lang="en-US" sz="1400" dirty="0"/>
              <a:t>The GeForce® RTX 2060 SUPER™ is powered by the award-winning NVIDIA Turing™ architecture, bringing superfast all-around performance and graphics to every gamer and creator. It’s time to gear up and get super powers.</a:t>
            </a:r>
          </a:p>
          <a:p>
            <a:pPr>
              <a:spcBef>
                <a:spcPts val="300"/>
              </a:spcBef>
              <a:spcAft>
                <a:spcPts val="300"/>
              </a:spcAft>
            </a:pPr>
            <a:r>
              <a:rPr lang="en-US" sz="1400" b="1" dirty="0"/>
              <a:t>NVIDIA Turing</a:t>
            </a:r>
          </a:p>
          <a:p>
            <a:pPr>
              <a:spcBef>
                <a:spcPts val="300"/>
              </a:spcBef>
              <a:spcAft>
                <a:spcPts val="300"/>
              </a:spcAft>
            </a:pPr>
            <a:r>
              <a:rPr lang="en-US" sz="1400" dirty="0"/>
              <a:t>Every gaming superhero needs super powers. The new GeForce RTX SUPER Series cards deliver everything you need to rule your game. They’re powered by the Turing architecture and feature more cores and higher clocks. This gives you up to 25% faster performance than the original RTX 20 Series and 6X the performance of previous-generation 10 Series GPUs.</a:t>
            </a:r>
          </a:p>
          <a:p>
            <a:pPr>
              <a:spcBef>
                <a:spcPts val="300"/>
              </a:spcBef>
              <a:spcAft>
                <a:spcPts val="900"/>
              </a:spcAft>
            </a:pPr>
            <a:r>
              <a:rPr lang="en-US" sz="1400" dirty="0"/>
              <a:t>See every game come alive with super-fast ray tracing that delivers physically accurate shadows, reflections, and lighting. And tap into Tensor Cores for super-powerful AI-processing. </a:t>
            </a:r>
          </a:p>
          <a:p>
            <a:pPr>
              <a:spcBef>
                <a:spcPts val="300"/>
              </a:spcBef>
              <a:spcAft>
                <a:spcPts val="300"/>
              </a:spcAft>
            </a:pPr>
            <a:r>
              <a:rPr lang="en-US" sz="1400" b="1" dirty="0"/>
              <a:t>Performance</a:t>
            </a:r>
          </a:p>
          <a:p>
            <a:pPr>
              <a:spcBef>
                <a:spcPts val="300"/>
              </a:spcBef>
              <a:spcAft>
                <a:spcPts val="300"/>
              </a:spcAft>
            </a:pPr>
            <a:r>
              <a:rPr lang="en-US" sz="1400" dirty="0"/>
              <a:t>Advanced memory, performance boosts, and processing technologies make these GPUs the perfect weapon for hardcore gamers. Gear up and get super powers. </a:t>
            </a:r>
          </a:p>
          <a:p>
            <a:endParaRPr lang="en-US" sz="1600" dirty="0"/>
          </a:p>
        </p:txBody>
      </p:sp>
      <p:pic>
        <p:nvPicPr>
          <p:cNvPr id="5" name="Picture 4">
            <a:extLst>
              <a:ext uri="{FF2B5EF4-FFF2-40B4-BE49-F238E27FC236}">
                <a16:creationId xmlns:a16="http://schemas.microsoft.com/office/drawing/2014/main" id="{4D64BC26-D29C-9E43-B540-7C10FFAEC7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137" y="1156166"/>
            <a:ext cx="4381320" cy="4381320"/>
          </a:xfrm>
          <a:prstGeom prst="rect">
            <a:avLst/>
          </a:prstGeom>
        </p:spPr>
      </p:pic>
    </p:spTree>
    <p:extLst>
      <p:ext uri="{BB962C8B-B14F-4D97-AF65-F5344CB8AC3E}">
        <p14:creationId xmlns:p14="http://schemas.microsoft.com/office/powerpoint/2010/main" val="35680574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F0F0E-412D-BB4E-B9D5-48E3C53DA30A}"/>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2060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64859375-26F5-D740-AA74-F9C7651082CB}"/>
              </a:ext>
            </a:extLst>
          </p:cNvPr>
          <p:cNvSpPr>
            <a:spLocks noGrp="1"/>
          </p:cNvSpPr>
          <p:nvPr>
            <p:ph type="body" sz="quarter" idx="10"/>
          </p:nvPr>
        </p:nvSpPr>
        <p:spPr/>
        <p:txBody>
          <a:bodyPr/>
          <a:lstStyle/>
          <a:p>
            <a:endParaRPr lang="en-US"/>
          </a:p>
        </p:txBody>
      </p:sp>
      <p:pic>
        <p:nvPicPr>
          <p:cNvPr id="4" name="Picture 3">
            <a:extLst>
              <a:ext uri="{FF2B5EF4-FFF2-40B4-BE49-F238E27FC236}">
                <a16:creationId xmlns:a16="http://schemas.microsoft.com/office/drawing/2014/main" id="{F68A57BB-96DC-4943-B048-50C535F058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137" y="1156166"/>
            <a:ext cx="4381320" cy="4381320"/>
          </a:xfrm>
          <a:prstGeom prst="rect">
            <a:avLst/>
          </a:prstGeom>
        </p:spPr>
      </p:pic>
      <p:graphicFrame>
        <p:nvGraphicFramePr>
          <p:cNvPr id="5" name="Table 4">
            <a:extLst>
              <a:ext uri="{FF2B5EF4-FFF2-40B4-BE49-F238E27FC236}">
                <a16:creationId xmlns:a16="http://schemas.microsoft.com/office/drawing/2014/main" id="{1AE42E90-F507-8643-8259-23086BE9ABAF}"/>
              </a:ext>
            </a:extLst>
          </p:cNvPr>
          <p:cNvGraphicFramePr>
            <a:graphicFrameLocks noGrp="1"/>
          </p:cNvGraphicFramePr>
          <p:nvPr>
            <p:extLst>
              <p:ext uri="{D42A27DB-BD31-4B8C-83A1-F6EECF244321}">
                <p14:modId xmlns:p14="http://schemas.microsoft.com/office/powerpoint/2010/main" val="421260492"/>
              </p:ext>
            </p:extLst>
          </p:nvPr>
        </p:nvGraphicFramePr>
        <p:xfrm>
          <a:off x="6095998" y="1626734"/>
          <a:ext cx="5187801" cy="4394531"/>
        </p:xfrm>
        <a:graphic>
          <a:graphicData uri="http://schemas.openxmlformats.org/drawingml/2006/table">
            <a:tbl>
              <a:tblPr firstRow="1" bandRow="1">
                <a:tableStyleId>{5C22544A-7EE6-4342-B048-85BDC9FD1C3A}</a:tableStyleId>
              </a:tblPr>
              <a:tblGrid>
                <a:gridCol w="2218608">
                  <a:extLst>
                    <a:ext uri="{9D8B030D-6E8A-4147-A177-3AD203B41FA5}">
                      <a16:colId xmlns:a16="http://schemas.microsoft.com/office/drawing/2014/main" val="20000"/>
                    </a:ext>
                  </a:extLst>
                </a:gridCol>
                <a:gridCol w="2969193">
                  <a:extLst>
                    <a:ext uri="{9D8B030D-6E8A-4147-A177-3AD203B41FA5}">
                      <a16:colId xmlns:a16="http://schemas.microsoft.com/office/drawing/2014/main" val="20001"/>
                    </a:ext>
                  </a:extLst>
                </a:gridCol>
              </a:tblGrid>
              <a:tr h="399992">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u="none" strike="noStrike" kern="1200" dirty="0">
                          <a:effectLst/>
                        </a:rPr>
                        <a:t>Setup Information</a:t>
                      </a:r>
                      <a:endParaRPr lang="en-US" sz="14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solidFill>
                      <a:srgbClr val="165E8A"/>
                    </a:solidFill>
                  </a:tcPr>
                </a:tc>
                <a:tc hMerge="1">
                  <a:txBody>
                    <a:bodyPr/>
                    <a:lstStyle/>
                    <a:p>
                      <a:pPr algn="ctr" rtl="0" fontAlgn="ctr"/>
                      <a:endParaRPr lang="en-US" sz="2100" b="1" i="0" u="none" strike="noStrike" dirty="0">
                        <a:solidFill>
                          <a:srgbClr val="FFFFFF"/>
                        </a:solidFill>
                        <a:effectLst/>
                        <a:latin typeface="Segoe UI Symbol" panose="020B0502040204020203" pitchFamily="34" charset="0"/>
                      </a:endParaRPr>
                    </a:p>
                  </a:txBody>
                  <a:tcPr marL="9525" marR="9525" marT="9525" marB="0" anchor="ctr">
                    <a:solidFill>
                      <a:schemeClr val="tx1"/>
                    </a:solidFill>
                  </a:tcPr>
                </a:tc>
                <a:extLst>
                  <a:ext uri="{0D108BD9-81ED-4DB2-BD59-A6C34878D82A}">
                    <a16:rowId xmlns:a16="http://schemas.microsoft.com/office/drawing/2014/main" val="10000"/>
                  </a:ext>
                </a:extLst>
              </a:tr>
              <a:tr h="54844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Product Name</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PNY GeForce® RTX 2060 SUPER™ 8GB </a:t>
                      </a:r>
                      <a:br>
                        <a:rPr lang="en-US" sz="1200" u="none" strike="noStrike" kern="1200" dirty="0">
                          <a:effectLst/>
                        </a:rPr>
                      </a:br>
                      <a:r>
                        <a:rPr lang="en-US" sz="1200" u="none" strike="noStrike" kern="1200" dirty="0">
                          <a:effectLst/>
                        </a:rPr>
                        <a:t>Blower Graphics Card</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433191227"/>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Chipset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8GB GDDR6</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952645089"/>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Part Number</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VCG20608SBLMPB</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4284861213"/>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UPC</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751492630441</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QTY</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CS4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GTIN</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10751492630448</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Retail Box Dimensions</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6.76" x 12.21" x 3.53"</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87343221"/>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 Retail Box Weight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2.57</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baseline="0" dirty="0">
                          <a:effectLst/>
                        </a:rPr>
                        <a:t>Master Pack Dimensions</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14.2" x 13.5" x 7.95"</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155136375"/>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Weight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11.28</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37788092"/>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Warranty </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3 Year</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172320945"/>
                  </a:ext>
                </a:extLst>
              </a:tr>
            </a:tbl>
          </a:graphicData>
        </a:graphic>
      </p:graphicFrame>
    </p:spTree>
    <p:extLst>
      <p:ext uri="{BB962C8B-B14F-4D97-AF65-F5344CB8AC3E}">
        <p14:creationId xmlns:p14="http://schemas.microsoft.com/office/powerpoint/2010/main" val="1911636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5586C-81BE-FB4A-ABFF-D4D4C73D9CA6}"/>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2060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CF206BCA-F3C7-CF4E-BEAE-F7A2928DF462}"/>
              </a:ext>
            </a:extLst>
          </p:cNvPr>
          <p:cNvSpPr>
            <a:spLocks noGrp="1"/>
          </p:cNvSpPr>
          <p:nvPr>
            <p:ph type="body" sz="quarter" idx="10"/>
          </p:nvPr>
        </p:nvSpPr>
        <p:spPr/>
        <p:txBody>
          <a:bodyPr/>
          <a:lstStyle/>
          <a:p>
            <a:r>
              <a:rPr lang="en-US" dirty="0"/>
              <a:t>Product Specifications</a:t>
            </a:r>
          </a:p>
        </p:txBody>
      </p:sp>
      <p:pic>
        <p:nvPicPr>
          <p:cNvPr id="4" name="Picture 3">
            <a:extLst>
              <a:ext uri="{FF2B5EF4-FFF2-40B4-BE49-F238E27FC236}">
                <a16:creationId xmlns:a16="http://schemas.microsoft.com/office/drawing/2014/main" id="{6CF02930-747B-814E-B9AC-7DDEDB56A7A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621" y="1416553"/>
            <a:ext cx="4225835" cy="4225835"/>
          </a:xfrm>
          <a:prstGeom prst="rect">
            <a:avLst/>
          </a:prstGeom>
        </p:spPr>
      </p:pic>
      <p:graphicFrame>
        <p:nvGraphicFramePr>
          <p:cNvPr id="5" name="Table 4">
            <a:extLst>
              <a:ext uri="{FF2B5EF4-FFF2-40B4-BE49-F238E27FC236}">
                <a16:creationId xmlns:a16="http://schemas.microsoft.com/office/drawing/2014/main" id="{D7856C77-7271-C74C-9ED9-010132A61736}"/>
              </a:ext>
            </a:extLst>
          </p:cNvPr>
          <p:cNvGraphicFramePr>
            <a:graphicFrameLocks noGrp="1"/>
          </p:cNvGraphicFramePr>
          <p:nvPr>
            <p:extLst>
              <p:ext uri="{D42A27DB-BD31-4B8C-83A1-F6EECF244321}">
                <p14:modId xmlns:p14="http://schemas.microsoft.com/office/powerpoint/2010/main" val="4213215262"/>
              </p:ext>
            </p:extLst>
          </p:nvPr>
        </p:nvGraphicFramePr>
        <p:xfrm>
          <a:off x="6096000" y="985018"/>
          <a:ext cx="5187800" cy="5542460"/>
        </p:xfrm>
        <a:graphic>
          <a:graphicData uri="http://schemas.openxmlformats.org/drawingml/2006/table">
            <a:tbl>
              <a:tblPr firstRow="1" bandRow="1">
                <a:tableStyleId>{5C22544A-7EE6-4342-B048-85BDC9FD1C3A}</a:tableStyleId>
              </a:tblPr>
              <a:tblGrid>
                <a:gridCol w="2593900">
                  <a:extLst>
                    <a:ext uri="{9D8B030D-6E8A-4147-A177-3AD203B41FA5}">
                      <a16:colId xmlns:a16="http://schemas.microsoft.com/office/drawing/2014/main" val="20000"/>
                    </a:ext>
                  </a:extLst>
                </a:gridCol>
                <a:gridCol w="2593900">
                  <a:extLst>
                    <a:ext uri="{9D8B030D-6E8A-4147-A177-3AD203B41FA5}">
                      <a16:colId xmlns:a16="http://schemas.microsoft.com/office/drawing/2014/main" val="20001"/>
                    </a:ext>
                  </a:extLst>
                </a:gridCol>
              </a:tblGrid>
              <a:tr h="434354">
                <a:tc gridSpan="2">
                  <a:txBody>
                    <a:bodyPr/>
                    <a:lstStyle/>
                    <a:p>
                      <a:pPr algn="ctr" rtl="0" fontAlgn="ctr"/>
                      <a:r>
                        <a:rPr lang="en-US" sz="1400" u="none" strike="noStrike" kern="1200" dirty="0">
                          <a:effectLst/>
                        </a:rPr>
                        <a:t> PNY GeForce® RTX 2060 SUPER™ 8GB Blower</a:t>
                      </a:r>
                      <a:endParaRPr lang="en-US" sz="1400" b="1" i="0" u="none" strike="noStrike" kern="1200" dirty="0">
                        <a:solidFill>
                          <a:schemeClr val="bg2">
                            <a:lumMod val="50000"/>
                          </a:schemeClr>
                        </a:solidFill>
                        <a:effectLst/>
                        <a:latin typeface="Arial" panose="020B0604020202020204" pitchFamily="34" charset="0"/>
                        <a:ea typeface="+mn-ea"/>
                        <a:cs typeface="Arial" panose="020B0604020202020204" pitchFamily="34" charset="0"/>
                      </a:endParaRPr>
                    </a:p>
                  </a:txBody>
                  <a:tcPr marL="9525" marR="9525" marT="9525" marB="0" anchor="ctr">
                    <a:solidFill>
                      <a:srgbClr val="165E8A"/>
                    </a:solidFill>
                  </a:tcPr>
                </a:tc>
                <a:tc hMerge="1">
                  <a:txBody>
                    <a:bodyPr/>
                    <a:lstStyle/>
                    <a:p>
                      <a:pPr algn="ctr" rtl="0" fontAlgn="ctr"/>
                      <a:endParaRPr lang="en-US" sz="2100" b="1" i="0" u="none" strike="noStrike" dirty="0">
                        <a:solidFill>
                          <a:srgbClr val="FFFFFF"/>
                        </a:solidFill>
                        <a:effectLst/>
                        <a:latin typeface="Segoe UI Symbol" panose="020B0502040204020203" pitchFamily="34" charset="0"/>
                      </a:endParaRPr>
                    </a:p>
                  </a:txBody>
                  <a:tcPr marL="9525" marR="9525" marT="9525" marB="0" anchor="ctr">
                    <a:solidFill>
                      <a:schemeClr val="tx1"/>
                    </a:solidFill>
                  </a:tcPr>
                </a:tc>
                <a:extLst>
                  <a:ext uri="{0D108BD9-81ED-4DB2-BD59-A6C34878D82A}">
                    <a16:rowId xmlns:a16="http://schemas.microsoft.com/office/drawing/2014/main" val="10000"/>
                  </a:ext>
                </a:extLst>
              </a:tr>
              <a:tr h="347888">
                <a:tc>
                  <a:txBody>
                    <a:bodyPr/>
                    <a:lstStyle/>
                    <a:p>
                      <a:pPr algn="ctr" rtl="0" fontAlgn="ctr"/>
                      <a:r>
                        <a:rPr lang="en-US" sz="1200" b="1" u="none" strike="noStrike" kern="1200" dirty="0">
                          <a:effectLst/>
                        </a:rPr>
                        <a:t>BUS Technology</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200" u="none" strike="noStrike" kern="1200" dirty="0">
                          <a:effectLst/>
                        </a:rPr>
                        <a:t>PCI-Express 3.0 ×16</a:t>
                      </a:r>
                      <a:endParaRPr lang="pt-BR"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433191227"/>
                  </a:ext>
                </a:extLst>
              </a:tr>
              <a:tr h="347888">
                <a:tc>
                  <a:txBody>
                    <a:bodyPr/>
                    <a:lstStyle/>
                    <a:p>
                      <a:pPr algn="ctr" rtl="0" fontAlgn="ctr"/>
                      <a:r>
                        <a:rPr lang="en-US" sz="1200" b="1" u="none" strike="noStrike" kern="1200" dirty="0">
                          <a:effectLst/>
                        </a:rPr>
                        <a:t>CUDA Cores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2176</a:t>
                      </a:r>
                      <a:endParaRPr lang="en-US" sz="1200" b="1"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952645089"/>
                  </a:ext>
                </a:extLst>
              </a:tr>
              <a:tr h="34788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Base Clock (MHz)</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1470</a:t>
                      </a:r>
                      <a:r>
                        <a:rPr lang="en-US" sz="1200" u="none" strike="noStrike" kern="1200" baseline="0" dirty="0">
                          <a:effectLst/>
                        </a:rPr>
                        <a:t> MHz</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4284861213"/>
                  </a:ext>
                </a:extLst>
              </a:tr>
              <a:tr h="347888">
                <a:tc>
                  <a:txBody>
                    <a:bodyPr/>
                    <a:lstStyle/>
                    <a:p>
                      <a:pPr algn="ctr" rtl="0" fontAlgn="ctr"/>
                      <a:r>
                        <a:rPr lang="en-US" sz="1200" b="1" u="none" strike="noStrike" kern="1200" dirty="0">
                          <a:effectLst/>
                        </a:rPr>
                        <a:t>Boost Clock (MHz)</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1650</a:t>
                      </a:r>
                      <a:r>
                        <a:rPr lang="en-US" sz="1200" u="none" strike="noStrike" kern="1200" baseline="0" dirty="0">
                          <a:effectLst/>
                        </a:rPr>
                        <a:t>MHz</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347888">
                <a:tc>
                  <a:txBody>
                    <a:bodyPr/>
                    <a:lstStyle/>
                    <a:p>
                      <a:pPr algn="ctr" rtl="0" fontAlgn="ctr"/>
                      <a:r>
                        <a:rPr lang="en-US" sz="1200" b="1" u="none" strike="noStrike" kern="1200" dirty="0">
                          <a:effectLst/>
                        </a:rPr>
                        <a:t>Memory Amount</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8GB</a:t>
                      </a:r>
                      <a:r>
                        <a:rPr lang="en-US" sz="1200" u="none" strike="noStrike" kern="1200" baseline="0" dirty="0">
                          <a:effectLst/>
                        </a:rPr>
                        <a:t> GDDR6</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347888">
                <a:tc>
                  <a:txBody>
                    <a:bodyPr/>
                    <a:lstStyle/>
                    <a:p>
                      <a:pPr algn="ctr" rtl="0" fontAlgn="ctr"/>
                      <a:r>
                        <a:rPr lang="en-US" sz="1200" b="1" u="none" strike="noStrike" kern="1200" dirty="0">
                          <a:effectLst/>
                        </a:rPr>
                        <a:t>Memory Interface</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256-bit</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347888">
                <a:tc>
                  <a:txBody>
                    <a:bodyPr/>
                    <a:lstStyle/>
                    <a:p>
                      <a:pPr algn="ctr" rtl="0" fontAlgn="ctr"/>
                      <a:r>
                        <a:rPr lang="en-US" sz="1200" b="1" u="none" strike="noStrike" kern="1200" dirty="0">
                          <a:effectLst/>
                        </a:rPr>
                        <a:t>Memory Bandwidth (GB/s)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448</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87343221"/>
                  </a:ext>
                </a:extLst>
              </a:tr>
              <a:tr h="347888">
                <a:tc>
                  <a:txBody>
                    <a:bodyPr/>
                    <a:lstStyle/>
                    <a:p>
                      <a:pPr algn="ctr" rtl="0" fontAlgn="ctr"/>
                      <a:r>
                        <a:rPr lang="en-US" sz="1200" b="1" u="none" strike="noStrike" kern="1200" dirty="0">
                          <a:effectLst/>
                        </a:rPr>
                        <a:t>Memory</a:t>
                      </a:r>
                      <a:r>
                        <a:rPr lang="en-US" sz="1200" b="1" u="none" strike="noStrike" kern="1200" baseline="0" dirty="0">
                          <a:effectLst/>
                        </a:rPr>
                        <a:t> Speed (</a:t>
                      </a:r>
                      <a:r>
                        <a:rPr lang="en-US" sz="1200" b="1" u="none" strike="noStrike" kern="1200" baseline="0" dirty="0" err="1">
                          <a:effectLst/>
                        </a:rPr>
                        <a:t>Gbps</a:t>
                      </a:r>
                      <a:r>
                        <a:rPr lang="en-US" sz="1200" b="1" u="none" strike="noStrike" kern="1200" baseline="0" dirty="0">
                          <a:effectLst/>
                        </a:rPr>
                        <a:t>)</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14</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347888">
                <a:tc>
                  <a:txBody>
                    <a:bodyPr/>
                    <a:lstStyle/>
                    <a:p>
                      <a:pPr algn="ctr" rtl="0" fontAlgn="ctr"/>
                      <a:r>
                        <a:rPr lang="en-US" sz="1200" b="1" u="none" strike="noStrike" kern="1200" dirty="0">
                          <a:effectLst/>
                        </a:rPr>
                        <a:t>Power and Thermal (TDP)</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baseline="0" dirty="0">
                          <a:effectLst/>
                        </a:rPr>
                        <a:t>175 </a:t>
                      </a:r>
                      <a:r>
                        <a:rPr lang="en-US" sz="1200" u="none" strike="noStrike" kern="1200" dirty="0">
                          <a:effectLst/>
                        </a:rPr>
                        <a:t>W</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172320945"/>
                  </a:ext>
                </a:extLst>
              </a:tr>
              <a:tr h="347888">
                <a:tc>
                  <a:txBody>
                    <a:bodyPr/>
                    <a:lstStyle/>
                    <a:p>
                      <a:pPr algn="ctr" rtl="0" fontAlgn="ctr"/>
                      <a:r>
                        <a:rPr lang="en-US" sz="1200" b="1" u="none" strike="noStrike" kern="1200" dirty="0" err="1">
                          <a:effectLst/>
                        </a:rPr>
                        <a:t>NVLink</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Not Supported</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914961606"/>
                  </a:ext>
                </a:extLst>
              </a:tr>
              <a:tr h="443920">
                <a:tc>
                  <a:txBody>
                    <a:bodyPr/>
                    <a:lstStyle/>
                    <a:p>
                      <a:pPr algn="ctr" rtl="0" fontAlgn="ctr"/>
                      <a:r>
                        <a:rPr lang="en-US" sz="1200" b="1" u="none" strike="noStrike" kern="1200" dirty="0">
                          <a:effectLst/>
                        </a:rPr>
                        <a:t>Outputs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a:r>
                        <a:rPr lang="en-US" sz="1200" u="none" strike="noStrike" kern="1200" dirty="0">
                          <a:effectLst/>
                        </a:rPr>
                        <a:t>DisplayPort 1.4 (x3)</a:t>
                      </a:r>
                    </a:p>
                    <a:p>
                      <a:pPr algn="ctr"/>
                      <a:r>
                        <a:rPr lang="en-US" sz="1200" u="none" strike="noStrike" kern="1200" dirty="0">
                          <a:effectLst/>
                        </a:rPr>
                        <a:t>HDMI 2.0b</a:t>
                      </a:r>
                    </a:p>
                    <a:p>
                      <a:pPr algn="ctr"/>
                      <a:r>
                        <a:rPr lang="en-US" sz="1200" u="none" strike="noStrike" kern="1200" dirty="0">
                          <a:effectLst/>
                        </a:rPr>
                        <a:t>DVI-D</a:t>
                      </a:r>
                      <a:endParaRPr lang="en-US" sz="1200" u="none" strike="noStrike" kern="1200" dirty="0">
                        <a:solidFill>
                          <a:schemeClr val="bg2">
                            <a:lumMod val="25000"/>
                          </a:schemeClr>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414629615"/>
                  </a:ext>
                </a:extLst>
              </a:tr>
              <a:tr h="347888">
                <a:tc>
                  <a:txBody>
                    <a:bodyPr/>
                    <a:lstStyle/>
                    <a:p>
                      <a:pPr marL="0" algn="ctr" defTabSz="914400" rtl="0" eaLnBrk="1" fontAlgn="ctr" latinLnBrk="0" hangingPunct="1"/>
                      <a:r>
                        <a:rPr lang="en-US" sz="1200" b="1" u="none" strike="noStrike" kern="1200" dirty="0">
                          <a:effectLst/>
                        </a:rPr>
                        <a:t>Power Input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ctr" defTabSz="914400" rtl="0" eaLnBrk="1" fontAlgn="ctr" latinLnBrk="0" hangingPunct="1"/>
                      <a:r>
                        <a:rPr lang="en-US" sz="1200" u="none" strike="noStrike" kern="1200" baseline="0" dirty="0">
                          <a:effectLst/>
                        </a:rPr>
                        <a:t>One 8-Pin</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796505826"/>
                  </a:ext>
                </a:extLst>
              </a:tr>
              <a:tr h="347888">
                <a:tc>
                  <a:txBody>
                    <a:bodyPr/>
                    <a:lstStyle/>
                    <a:p>
                      <a:pPr marL="0" algn="ctr" defTabSz="914400" rtl="0" eaLnBrk="1" fontAlgn="ctr" latinLnBrk="0" hangingPunct="1"/>
                      <a:r>
                        <a:rPr lang="en-US" sz="1200" b="1" u="none" strike="noStrike" kern="1200" dirty="0">
                          <a:effectLst/>
                        </a:rPr>
                        <a:t>Multi-Screen</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ctr" defTabSz="914400" rtl="0" eaLnBrk="1" fontAlgn="ctr" latinLnBrk="0" hangingPunct="1"/>
                      <a:r>
                        <a:rPr lang="en-US" sz="1200" u="none" strike="noStrike" kern="1200" dirty="0">
                          <a:effectLst/>
                        </a:rPr>
                        <a:t>Up to 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704181811"/>
                  </a:ext>
                </a:extLst>
              </a:tr>
              <a:tr h="347888">
                <a:tc>
                  <a:txBody>
                    <a:bodyPr/>
                    <a:lstStyle/>
                    <a:p>
                      <a:pPr algn="ctr" rtl="0" fontAlgn="ctr"/>
                      <a:r>
                        <a:rPr lang="en-US" sz="1200" b="1" u="none" strike="noStrike" kern="1200" dirty="0">
                          <a:effectLst/>
                        </a:rPr>
                        <a:t>Board Dimensions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strike="noStrike" kern="1200" dirty="0">
                          <a:effectLst/>
                        </a:rPr>
                        <a:t> 1.38" x 10.50" x 4.50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strike="noStrike" kern="1200" dirty="0">
                          <a:effectLst/>
                        </a:rPr>
                        <a:t>Dual Slot</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683557635"/>
                  </a:ext>
                </a:extLst>
              </a:tr>
            </a:tbl>
          </a:graphicData>
        </a:graphic>
      </p:graphicFrame>
    </p:spTree>
    <p:extLst>
      <p:ext uri="{BB962C8B-B14F-4D97-AF65-F5344CB8AC3E}">
        <p14:creationId xmlns:p14="http://schemas.microsoft.com/office/powerpoint/2010/main" val="28695488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01FFB-9515-7146-A837-946A83E3B228}"/>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2060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84A5EB98-2097-694F-9E80-C55889BB5CC9}"/>
              </a:ext>
            </a:extLst>
          </p:cNvPr>
          <p:cNvSpPr>
            <a:spLocks noGrp="1"/>
          </p:cNvSpPr>
          <p:nvPr>
            <p:ph type="body" sz="quarter" idx="10"/>
          </p:nvPr>
        </p:nvSpPr>
        <p:spPr/>
        <p:txBody>
          <a:bodyPr/>
          <a:lstStyle/>
          <a:p>
            <a:r>
              <a:rPr lang="en-US" dirty="0"/>
              <a:t>Copy Blocks</a:t>
            </a:r>
          </a:p>
        </p:txBody>
      </p:sp>
      <p:sp>
        <p:nvSpPr>
          <p:cNvPr id="4" name="TextBox 3">
            <a:extLst>
              <a:ext uri="{FF2B5EF4-FFF2-40B4-BE49-F238E27FC236}">
                <a16:creationId xmlns:a16="http://schemas.microsoft.com/office/drawing/2014/main" id="{AFC61857-A3A2-F54D-AB72-2F7810A3D075}"/>
              </a:ext>
            </a:extLst>
          </p:cNvPr>
          <p:cNvSpPr txBox="1"/>
          <p:nvPr/>
        </p:nvSpPr>
        <p:spPr>
          <a:xfrm>
            <a:off x="254642" y="1174643"/>
            <a:ext cx="11682716" cy="4678204"/>
          </a:xfrm>
          <a:prstGeom prst="rect">
            <a:avLst/>
          </a:prstGeom>
          <a:noFill/>
        </p:spPr>
        <p:txBody>
          <a:bodyPr wrap="square" rtlCol="0">
            <a:spAutoFit/>
          </a:bodyPr>
          <a:lstStyle/>
          <a:p>
            <a:pPr>
              <a:spcBef>
                <a:spcPts val="300"/>
              </a:spcBef>
              <a:spcAft>
                <a:spcPts val="300"/>
              </a:spcAft>
            </a:pPr>
            <a:r>
              <a:rPr lang="en-US" sz="1200" b="1" dirty="0"/>
              <a:t>Product Title</a:t>
            </a:r>
          </a:p>
          <a:p>
            <a:pPr>
              <a:spcBef>
                <a:spcPts val="300"/>
              </a:spcBef>
              <a:spcAft>
                <a:spcPts val="300"/>
              </a:spcAft>
            </a:pPr>
            <a:r>
              <a:rPr lang="en-US" sz="1200" dirty="0"/>
              <a:t>PNY GeForce® RTX 2060 Super™ 8GB Blower Graphics Card</a:t>
            </a:r>
          </a:p>
          <a:p>
            <a:pPr>
              <a:spcBef>
                <a:spcPts val="300"/>
              </a:spcBef>
              <a:spcAft>
                <a:spcPts val="300"/>
              </a:spcAft>
            </a:pPr>
            <a:r>
              <a:rPr lang="en-US" sz="1200" b="1" dirty="0"/>
              <a:t>Positioning\Short Messaging</a:t>
            </a:r>
          </a:p>
          <a:p>
            <a:pPr>
              <a:spcBef>
                <a:spcPts val="300"/>
              </a:spcBef>
              <a:spcAft>
                <a:spcPts val="300"/>
              </a:spcAft>
            </a:pPr>
            <a:r>
              <a:rPr lang="en-US" sz="1200" dirty="0"/>
              <a:t>The GeForce® RTX 2060 SUPER™ is powered by the award-winning NVIDIA Turing™ architecture, bringing superfast all-around performance and graphics to every gamer and creator. It’s time to gear up and get super powers.</a:t>
            </a:r>
          </a:p>
          <a:p>
            <a:pPr>
              <a:spcBef>
                <a:spcPts val="300"/>
              </a:spcBef>
              <a:spcAft>
                <a:spcPts val="300"/>
              </a:spcAft>
            </a:pPr>
            <a:r>
              <a:rPr lang="en-US" sz="1200" b="1" dirty="0"/>
              <a:t>Product Bullets</a:t>
            </a:r>
          </a:p>
          <a:p>
            <a:pPr marL="171450" indent="-171450">
              <a:lnSpc>
                <a:spcPct val="100000"/>
              </a:lnSpc>
              <a:spcBef>
                <a:spcPts val="300"/>
              </a:spcBef>
              <a:spcAft>
                <a:spcPts val="300"/>
              </a:spcAft>
              <a:buFont typeface="Arial" panose="020B0604020202020204" pitchFamily="34" charset="0"/>
              <a:buChar char="•"/>
            </a:pPr>
            <a:r>
              <a:rPr lang="en-US" sz="1200" dirty="0"/>
              <a:t>NVIDIA Turing™ architecture, with 1470MHz core clock and 1650MHz boost clock speeds to help meet the needs of demanding games.</a:t>
            </a:r>
          </a:p>
          <a:p>
            <a:pPr marL="171450" indent="-171450">
              <a:lnSpc>
                <a:spcPct val="100000"/>
              </a:lnSpc>
              <a:spcBef>
                <a:spcPts val="300"/>
              </a:spcBef>
              <a:spcAft>
                <a:spcPts val="300"/>
              </a:spcAft>
              <a:buFont typeface="Arial" panose="020B0604020202020204" pitchFamily="34" charset="0"/>
              <a:buChar char="•"/>
            </a:pPr>
            <a:r>
              <a:rPr lang="en-US" sz="1200" dirty="0"/>
              <a:t>8GB GDDR6 (256-bit) on-board memory, plus 2176 CUDA processing cores and up to 448GB/sec of memory bandwidth provide the memory needed to create striking visual realism.</a:t>
            </a:r>
          </a:p>
          <a:p>
            <a:pPr marL="171450" indent="-171450">
              <a:lnSpc>
                <a:spcPct val="100000"/>
              </a:lnSpc>
              <a:spcBef>
                <a:spcPts val="300"/>
              </a:spcBef>
              <a:spcAft>
                <a:spcPts val="300"/>
              </a:spcAft>
              <a:buFont typeface="Arial" panose="020B0604020202020204" pitchFamily="34" charset="0"/>
              <a:buChar char="•"/>
            </a:pPr>
            <a:r>
              <a:rPr lang="en-US" sz="1200" dirty="0"/>
              <a:t>PCI Express 3.0 interface - Offers compatibility with a range of systems. Also includes DVI-D, HDMI and DisplayPort (x3) outputs for expanded connectivity.</a:t>
            </a:r>
          </a:p>
          <a:p>
            <a:pPr marL="171450" indent="-171450">
              <a:lnSpc>
                <a:spcPct val="100000"/>
              </a:lnSpc>
              <a:spcBef>
                <a:spcPts val="300"/>
              </a:spcBef>
              <a:spcAft>
                <a:spcPts val="300"/>
              </a:spcAft>
              <a:buFont typeface="Arial" panose="020B0604020202020204" pitchFamily="34" charset="0"/>
              <a:buChar char="•"/>
            </a:pPr>
            <a:r>
              <a:rPr lang="en-US" sz="1200" dirty="0"/>
              <a:t>Real-Time Ray Tracing - Definitive solution for lifelike lighting, reflections, and shadows, offering a high level of realism.</a:t>
            </a:r>
          </a:p>
          <a:p>
            <a:pPr marL="171450" indent="-171450">
              <a:lnSpc>
                <a:spcPct val="100000"/>
              </a:lnSpc>
              <a:spcBef>
                <a:spcPts val="300"/>
              </a:spcBef>
              <a:spcAft>
                <a:spcPts val="300"/>
              </a:spcAft>
              <a:buFont typeface="Arial" panose="020B0604020202020204" pitchFamily="34" charset="0"/>
              <a:buChar char="•"/>
            </a:pPr>
            <a:r>
              <a:rPr lang="en-US" sz="1200" dirty="0"/>
              <a:t>NVIDIA® GeForce Experience - Capture and share videos, screenshots, and livestreams with friends. Keep your drivers up to date and optimize your game settings. It's the essential companion to your GeForce graphics card.</a:t>
            </a:r>
            <a:endParaRPr lang="en-US" sz="1000" dirty="0"/>
          </a:p>
          <a:p>
            <a:pPr>
              <a:spcBef>
                <a:spcPts val="300"/>
              </a:spcBef>
              <a:spcAft>
                <a:spcPts val="300"/>
              </a:spcAft>
            </a:pPr>
            <a:r>
              <a:rPr lang="en-US" sz="1200" b="1" dirty="0"/>
              <a:t>Copy Blocks\Long Messaging </a:t>
            </a:r>
            <a:endParaRPr lang="en-US" sz="1050" b="1" dirty="0"/>
          </a:p>
          <a:p>
            <a:pPr>
              <a:spcBef>
                <a:spcPts val="300"/>
              </a:spcBef>
              <a:spcAft>
                <a:spcPts val="300"/>
              </a:spcAft>
            </a:pPr>
            <a:r>
              <a:rPr lang="en-US" sz="1200" dirty="0"/>
              <a:t>The GeForce® RTX 2060 SUPER™ is powered by the award-winning NVIDIA Turing™ architecture, bringing superfast all-around performance and graphics to every gamer and creator. It’s time to gear up and get super powers.</a:t>
            </a:r>
          </a:p>
          <a:p>
            <a:pPr>
              <a:spcBef>
                <a:spcPts val="300"/>
              </a:spcBef>
              <a:spcAft>
                <a:spcPts val="300"/>
              </a:spcAft>
            </a:pPr>
            <a:r>
              <a:rPr lang="en-US" sz="1200" dirty="0"/>
              <a:t>Every gaming superhero needs super powers. The new GeForce RTX SUPER Series cards deliver everything you need to rule your game. They’re powered by the Turing architecture and feature more cores and higher clocks. This gives you up to 25% faster performance than the original RTX 20 Series and 6X the performance of previous-generation 10 Series GPUs.</a:t>
            </a:r>
          </a:p>
          <a:p>
            <a:pPr>
              <a:spcBef>
                <a:spcPts val="300"/>
              </a:spcBef>
              <a:spcAft>
                <a:spcPts val="300"/>
              </a:spcAft>
            </a:pPr>
            <a:r>
              <a:rPr lang="en-US" sz="1200" dirty="0"/>
              <a:t>See every game come alive with super-fast ray tracing that delivers physically accurate shadows, reflections, and lighting. And tap into Tensor Cores for super-powerful AI-processing. </a:t>
            </a:r>
          </a:p>
          <a:p>
            <a:pPr>
              <a:spcBef>
                <a:spcPts val="300"/>
              </a:spcBef>
              <a:spcAft>
                <a:spcPts val="300"/>
              </a:spcAft>
            </a:pPr>
            <a:r>
              <a:rPr lang="en-US" sz="1200" dirty="0"/>
              <a:t>Advanced memory, performance boosts, and processing technologies make these GPUs the perfect weapon for hardcore gamers. Gear up and get super powers. </a:t>
            </a:r>
          </a:p>
        </p:txBody>
      </p:sp>
    </p:spTree>
    <p:extLst>
      <p:ext uri="{BB962C8B-B14F-4D97-AF65-F5344CB8AC3E}">
        <p14:creationId xmlns:p14="http://schemas.microsoft.com/office/powerpoint/2010/main" val="12109374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35345-563A-FB4C-9345-DD8A2D64B1D4}"/>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2060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B2F6B749-E0AE-0F43-BC99-4D1E967176B5}"/>
              </a:ext>
            </a:extLst>
          </p:cNvPr>
          <p:cNvSpPr>
            <a:spLocks noGrp="1"/>
          </p:cNvSpPr>
          <p:nvPr>
            <p:ph type="body" sz="quarter" idx="10"/>
          </p:nvPr>
        </p:nvSpPr>
        <p:spPr/>
        <p:txBody>
          <a:bodyPr/>
          <a:lstStyle/>
          <a:p>
            <a:r>
              <a:rPr lang="en-US" dirty="0"/>
              <a:t>Product Assets</a:t>
            </a:r>
          </a:p>
        </p:txBody>
      </p:sp>
      <p:sp>
        <p:nvSpPr>
          <p:cNvPr id="4" name="Text Placeholder 4">
            <a:extLst>
              <a:ext uri="{FF2B5EF4-FFF2-40B4-BE49-F238E27FC236}">
                <a16:creationId xmlns:a16="http://schemas.microsoft.com/office/drawing/2014/main" id="{159FF77A-BEE1-D940-99AE-60B22E872C98}"/>
              </a:ext>
            </a:extLst>
          </p:cNvPr>
          <p:cNvSpPr txBox="1">
            <a:spLocks/>
          </p:cNvSpPr>
          <p:nvPr/>
        </p:nvSpPr>
        <p:spPr>
          <a:xfrm>
            <a:off x="247511" y="1729416"/>
            <a:ext cx="491764" cy="1321922"/>
          </a:xfrm>
          <a:prstGeom prst="snip1Rect">
            <a:avLst>
              <a:gd name="adj" fmla="val 13260"/>
            </a:avLst>
          </a:prstGeom>
          <a:solidFill>
            <a:srgbClr val="626264"/>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en-US" sz="1200" b="1">
                <a:solidFill>
                  <a:schemeClr val="bg1"/>
                </a:solidFill>
              </a:rPr>
              <a:t>IMAGES</a:t>
            </a:r>
            <a:endParaRPr lang="en-US" sz="1200" b="1" dirty="0">
              <a:solidFill>
                <a:schemeClr val="bg1"/>
              </a:solidFill>
            </a:endParaRPr>
          </a:p>
        </p:txBody>
      </p:sp>
      <p:sp>
        <p:nvSpPr>
          <p:cNvPr id="5" name="Rectangle 4">
            <a:extLst>
              <a:ext uri="{FF2B5EF4-FFF2-40B4-BE49-F238E27FC236}">
                <a16:creationId xmlns:a16="http://schemas.microsoft.com/office/drawing/2014/main" id="{8A0D5BE6-F5F4-F748-8073-272317568408}"/>
              </a:ext>
            </a:extLst>
          </p:cNvPr>
          <p:cNvSpPr/>
          <p:nvPr/>
        </p:nvSpPr>
        <p:spPr>
          <a:xfrm rot="16200000">
            <a:off x="428892" y="2748086"/>
            <a:ext cx="121872" cy="484632"/>
          </a:xfrm>
          <a:prstGeom prst="rect">
            <a:avLst/>
          </a:prstGeom>
          <a:solidFill>
            <a:srgbClr val="165E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4">
            <a:extLst>
              <a:ext uri="{FF2B5EF4-FFF2-40B4-BE49-F238E27FC236}">
                <a16:creationId xmlns:a16="http://schemas.microsoft.com/office/drawing/2014/main" id="{0CA1C0C0-1C69-8549-8D30-BD2B4FC26530}"/>
              </a:ext>
            </a:extLst>
          </p:cNvPr>
          <p:cNvSpPr txBox="1">
            <a:spLocks/>
          </p:cNvSpPr>
          <p:nvPr/>
        </p:nvSpPr>
        <p:spPr>
          <a:xfrm>
            <a:off x="249525" y="3590427"/>
            <a:ext cx="491764" cy="1321922"/>
          </a:xfrm>
          <a:prstGeom prst="snip1Rect">
            <a:avLst>
              <a:gd name="adj" fmla="val 13260"/>
            </a:avLst>
          </a:prstGeom>
          <a:solidFill>
            <a:srgbClr val="626264"/>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vert270" lIns="91440" tIns="45720" rIns="91440" bIns="45720" rtlCol="0" anchor="ctr">
            <a:normAutofit/>
          </a:bodyPr>
          <a:lstStyle>
            <a:lvl1pPr marL="0" indent="0" algn="just" defTabSz="914400" rtl="0" eaLnBrk="1" latinLnBrk="0" hangingPunct="1">
              <a:lnSpc>
                <a:spcPct val="90000"/>
              </a:lnSpc>
              <a:spcBef>
                <a:spcPts val="500"/>
              </a:spcBef>
              <a:buFontTx/>
              <a:buNone/>
              <a:defRPr lang="en-US" sz="1100" kern="1200" dirty="0" smtClean="0">
                <a:solidFill>
                  <a:schemeClr val="bg1">
                    <a:lumMod val="50000"/>
                  </a:schemeClr>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200" b="1" dirty="0">
                <a:solidFill>
                  <a:schemeClr val="bg1"/>
                </a:solidFill>
              </a:rPr>
              <a:t>Collateral</a:t>
            </a:r>
          </a:p>
        </p:txBody>
      </p:sp>
      <p:sp>
        <p:nvSpPr>
          <p:cNvPr id="7" name="Rectangle 6">
            <a:extLst>
              <a:ext uri="{FF2B5EF4-FFF2-40B4-BE49-F238E27FC236}">
                <a16:creationId xmlns:a16="http://schemas.microsoft.com/office/drawing/2014/main" id="{AF61BF28-4736-334C-9295-0751F9879770}"/>
              </a:ext>
            </a:extLst>
          </p:cNvPr>
          <p:cNvSpPr/>
          <p:nvPr/>
        </p:nvSpPr>
        <p:spPr>
          <a:xfrm rot="16200000">
            <a:off x="430906" y="4609097"/>
            <a:ext cx="121872" cy="484632"/>
          </a:xfrm>
          <a:prstGeom prst="rect">
            <a:avLst/>
          </a:prstGeom>
          <a:solidFill>
            <a:srgbClr val="165E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C704AAC7-B1B9-6042-9187-D57634E1FB2E}"/>
              </a:ext>
            </a:extLst>
          </p:cNvPr>
          <p:cNvSpPr/>
          <p:nvPr/>
        </p:nvSpPr>
        <p:spPr>
          <a:xfrm>
            <a:off x="888133" y="1667706"/>
            <a:ext cx="10906237" cy="14453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Rounded Rectangle 8">
            <a:extLst>
              <a:ext uri="{FF2B5EF4-FFF2-40B4-BE49-F238E27FC236}">
                <a16:creationId xmlns:a16="http://schemas.microsoft.com/office/drawing/2014/main" id="{35E1DB16-7BB6-334A-81DF-871A7A429960}"/>
              </a:ext>
            </a:extLst>
          </p:cNvPr>
          <p:cNvSpPr/>
          <p:nvPr/>
        </p:nvSpPr>
        <p:spPr>
          <a:xfrm>
            <a:off x="888133" y="3528717"/>
            <a:ext cx="10906237" cy="14453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0" name="Rounded Rectangle 9">
            <a:extLst>
              <a:ext uri="{FF2B5EF4-FFF2-40B4-BE49-F238E27FC236}">
                <a16:creationId xmlns:a16="http://schemas.microsoft.com/office/drawing/2014/main" id="{BB32B9D6-19AA-944E-B8A7-330B09B2A35E}"/>
              </a:ext>
            </a:extLst>
          </p:cNvPr>
          <p:cNvSpPr/>
          <p:nvPr/>
        </p:nvSpPr>
        <p:spPr>
          <a:xfrm>
            <a:off x="10505457" y="1974150"/>
            <a:ext cx="1249661" cy="832454"/>
          </a:xfrm>
          <a:prstGeom prst="roundRect">
            <a:avLst/>
          </a:prstGeom>
          <a:solidFill>
            <a:srgbClr val="165E8A"/>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ctr">
              <a:defRPr/>
            </a:pPr>
            <a:r>
              <a:rPr lang="en-US" sz="1400" dirty="0">
                <a:solidFill>
                  <a:prstClr val="white"/>
                </a:solidFill>
              </a:rPr>
              <a:t>To download images,</a:t>
            </a:r>
          </a:p>
          <a:p>
            <a:pPr lvl="0" algn="ctr">
              <a:defRPr/>
            </a:pPr>
            <a:r>
              <a:rPr lang="en-US" sz="1400" dirty="0">
                <a:solidFill>
                  <a:srgbClr val="00B0F0"/>
                </a:solidFill>
                <a:hlinkClick r:id="rId2" action="ppaction://hlinkfile">
                  <a:extLst>
                    <a:ext uri="{A12FA001-AC4F-418D-AE19-62706E023703}">
                      <ahyp:hlinkClr xmlns:ahyp="http://schemas.microsoft.com/office/drawing/2018/hyperlinkcolor" val="tx"/>
                    </a:ext>
                  </a:extLst>
                </a:hlinkClick>
              </a:rPr>
              <a:t>click here</a:t>
            </a:r>
            <a:r>
              <a:rPr lang="en-US" sz="1400" dirty="0">
                <a:solidFill>
                  <a:prstClr val="white"/>
                </a:solidFill>
                <a:hlinkClick r:id="rId2" action="ppaction://hlinkfile">
                  <a:extLst>
                    <a:ext uri="{A12FA001-AC4F-418D-AE19-62706E023703}">
                      <ahyp:hlinkClr xmlns:ahyp="http://schemas.microsoft.com/office/drawing/2018/hyperlinkcolor" val="tx"/>
                    </a:ext>
                  </a:extLst>
                </a:hlinkClick>
              </a:rPr>
              <a:t>.</a:t>
            </a:r>
            <a:endParaRPr lang="en-US" sz="1400" dirty="0">
              <a:solidFill>
                <a:prstClr val="white"/>
              </a:solidFill>
            </a:endParaRPr>
          </a:p>
        </p:txBody>
      </p:sp>
      <p:sp>
        <p:nvSpPr>
          <p:cNvPr id="11" name="Rounded Rectangle 10">
            <a:extLst>
              <a:ext uri="{FF2B5EF4-FFF2-40B4-BE49-F238E27FC236}">
                <a16:creationId xmlns:a16="http://schemas.microsoft.com/office/drawing/2014/main" id="{82EDE7B0-5001-2E4E-9A46-53753E21A84F}"/>
              </a:ext>
            </a:extLst>
          </p:cNvPr>
          <p:cNvSpPr/>
          <p:nvPr/>
        </p:nvSpPr>
        <p:spPr>
          <a:xfrm>
            <a:off x="5465482" y="3754401"/>
            <a:ext cx="1537368" cy="993973"/>
          </a:xfrm>
          <a:prstGeom prst="roundRect">
            <a:avLst/>
          </a:prstGeom>
          <a:solidFill>
            <a:srgbClr val="165E8A"/>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dirty="0"/>
              <a:t>To download sell sheet:</a:t>
            </a:r>
          </a:p>
          <a:p>
            <a:pPr algn="ctr"/>
            <a:r>
              <a:rPr lang="en-US" sz="1400" dirty="0">
                <a:solidFill>
                  <a:srgbClr val="00B0F0"/>
                </a:solidFill>
                <a:hlinkClick r:id="rId3" action="ppaction://hlinkfile">
                  <a:extLst>
                    <a:ext uri="{A12FA001-AC4F-418D-AE19-62706E023703}">
                      <ahyp:hlinkClr xmlns:ahyp="http://schemas.microsoft.com/office/drawing/2018/hyperlinkcolor" val="tx"/>
                    </a:ext>
                  </a:extLst>
                </a:hlinkClick>
              </a:rPr>
              <a:t>Click Here</a:t>
            </a:r>
            <a:endParaRPr lang="en-US" sz="1400" dirty="0">
              <a:solidFill>
                <a:srgbClr val="00B0F0"/>
              </a:solidFill>
            </a:endParaRPr>
          </a:p>
        </p:txBody>
      </p:sp>
      <p:sp>
        <p:nvSpPr>
          <p:cNvPr id="12" name="TextBox 11">
            <a:extLst>
              <a:ext uri="{FF2B5EF4-FFF2-40B4-BE49-F238E27FC236}">
                <a16:creationId xmlns:a16="http://schemas.microsoft.com/office/drawing/2014/main" id="{F6A68052-F42C-284A-A53F-A82DF18015AA}"/>
              </a:ext>
            </a:extLst>
          </p:cNvPr>
          <p:cNvSpPr txBox="1"/>
          <p:nvPr/>
        </p:nvSpPr>
        <p:spPr>
          <a:xfrm>
            <a:off x="8900709" y="3072372"/>
            <a:ext cx="2893661" cy="461665"/>
          </a:xfrm>
          <a:prstGeom prst="rect">
            <a:avLst/>
          </a:prstGeom>
          <a:noFill/>
        </p:spPr>
        <p:txBody>
          <a:bodyPr wrap="square" rtlCol="0">
            <a:spAutoFit/>
          </a:bodyPr>
          <a:lstStyle/>
          <a:p>
            <a:r>
              <a:rPr lang="en-US" sz="1200" dirty="0">
                <a:solidFill>
                  <a:srgbClr val="165E8A"/>
                </a:solidFill>
              </a:rPr>
              <a:t>Images should appear in the order shown here on retailer/e-</a:t>
            </a:r>
            <a:r>
              <a:rPr lang="en-US" sz="1200" dirty="0" err="1">
                <a:solidFill>
                  <a:srgbClr val="165E8A"/>
                </a:solidFill>
              </a:rPr>
              <a:t>tailer</a:t>
            </a:r>
            <a:r>
              <a:rPr lang="en-US" sz="1200" dirty="0">
                <a:solidFill>
                  <a:srgbClr val="165E8A"/>
                </a:solidFill>
              </a:rPr>
              <a:t> websites</a:t>
            </a:r>
          </a:p>
        </p:txBody>
      </p:sp>
      <p:pic>
        <p:nvPicPr>
          <p:cNvPr id="13" name="Picture 12">
            <a:extLst>
              <a:ext uri="{FF2B5EF4-FFF2-40B4-BE49-F238E27FC236}">
                <a16:creationId xmlns:a16="http://schemas.microsoft.com/office/drawing/2014/main" id="{B7320080-772D-274F-8E6D-F8BB468B9C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5805" y="1568984"/>
            <a:ext cx="1600200" cy="1600200"/>
          </a:xfrm>
          <a:prstGeom prst="rect">
            <a:avLst/>
          </a:prstGeom>
        </p:spPr>
      </p:pic>
      <p:pic>
        <p:nvPicPr>
          <p:cNvPr id="14" name="Picture 13">
            <a:extLst>
              <a:ext uri="{FF2B5EF4-FFF2-40B4-BE49-F238E27FC236}">
                <a16:creationId xmlns:a16="http://schemas.microsoft.com/office/drawing/2014/main" id="{C47C1525-B5AD-E241-912D-431E7068D1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95264" y="1570895"/>
            <a:ext cx="1600200" cy="1600200"/>
          </a:xfrm>
          <a:prstGeom prst="rect">
            <a:avLst/>
          </a:prstGeom>
        </p:spPr>
      </p:pic>
      <p:pic>
        <p:nvPicPr>
          <p:cNvPr id="15" name="Picture 14">
            <a:extLst>
              <a:ext uri="{FF2B5EF4-FFF2-40B4-BE49-F238E27FC236}">
                <a16:creationId xmlns:a16="http://schemas.microsoft.com/office/drawing/2014/main" id="{5BB35C82-EF1F-3E4A-B986-C9B2354D6B8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66005" y="1568984"/>
            <a:ext cx="1600200" cy="1600200"/>
          </a:xfrm>
          <a:prstGeom prst="rect">
            <a:avLst/>
          </a:prstGeom>
        </p:spPr>
      </p:pic>
      <p:pic>
        <p:nvPicPr>
          <p:cNvPr id="16" name="Picture 15">
            <a:extLst>
              <a:ext uri="{FF2B5EF4-FFF2-40B4-BE49-F238E27FC236}">
                <a16:creationId xmlns:a16="http://schemas.microsoft.com/office/drawing/2014/main" id="{F252C700-D0CD-C344-A604-A9F73F081BB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20292" y="1568984"/>
            <a:ext cx="1600200" cy="1600200"/>
          </a:xfrm>
          <a:prstGeom prst="rect">
            <a:avLst/>
          </a:prstGeom>
        </p:spPr>
      </p:pic>
      <p:pic>
        <p:nvPicPr>
          <p:cNvPr id="17" name="Picture 16">
            <a:extLst>
              <a:ext uri="{FF2B5EF4-FFF2-40B4-BE49-F238E27FC236}">
                <a16:creationId xmlns:a16="http://schemas.microsoft.com/office/drawing/2014/main" id="{F8FCF17A-3123-0B42-8159-2074DD80BF2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628058" y="1568984"/>
            <a:ext cx="1600200" cy="1600200"/>
          </a:xfrm>
          <a:prstGeom prst="rect">
            <a:avLst/>
          </a:prstGeom>
        </p:spPr>
      </p:pic>
      <p:pic>
        <p:nvPicPr>
          <p:cNvPr id="18" name="Picture 17">
            <a:extLst>
              <a:ext uri="{FF2B5EF4-FFF2-40B4-BE49-F238E27FC236}">
                <a16:creationId xmlns:a16="http://schemas.microsoft.com/office/drawing/2014/main" id="{A700F064-1FD9-584F-B4F3-C410EE8B226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495464" y="1570895"/>
            <a:ext cx="1600200" cy="1600200"/>
          </a:xfrm>
          <a:prstGeom prst="rect">
            <a:avLst/>
          </a:prstGeom>
        </p:spPr>
      </p:pic>
    </p:spTree>
    <p:extLst>
      <p:ext uri="{BB962C8B-B14F-4D97-AF65-F5344CB8AC3E}">
        <p14:creationId xmlns:p14="http://schemas.microsoft.com/office/powerpoint/2010/main" val="38372759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51928-C11E-3B45-936D-9FF65F2D5D82}"/>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2080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C702B12C-8A81-B347-BD51-CEAA9751CD0D}"/>
              </a:ext>
            </a:extLst>
          </p:cNvPr>
          <p:cNvSpPr>
            <a:spLocks noGrp="1"/>
          </p:cNvSpPr>
          <p:nvPr>
            <p:ph type="body" sz="quarter" idx="10"/>
          </p:nvPr>
        </p:nvSpPr>
        <p:spPr/>
        <p:txBody>
          <a:bodyPr/>
          <a:lstStyle/>
          <a:p>
            <a:endParaRPr lang="en-US"/>
          </a:p>
        </p:txBody>
      </p:sp>
      <p:pic>
        <p:nvPicPr>
          <p:cNvPr id="4" name="Picture 3">
            <a:extLst>
              <a:ext uri="{FF2B5EF4-FFF2-40B4-BE49-F238E27FC236}">
                <a16:creationId xmlns:a16="http://schemas.microsoft.com/office/drawing/2014/main" id="{CFBD070C-7F78-9742-B29D-EF3F6EE270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928" y="1046916"/>
            <a:ext cx="4394530" cy="4394530"/>
          </a:xfrm>
          <a:prstGeom prst="rect">
            <a:avLst/>
          </a:prstGeom>
        </p:spPr>
      </p:pic>
      <p:sp>
        <p:nvSpPr>
          <p:cNvPr id="5" name="TextBox 4">
            <a:extLst>
              <a:ext uri="{FF2B5EF4-FFF2-40B4-BE49-F238E27FC236}">
                <a16:creationId xmlns:a16="http://schemas.microsoft.com/office/drawing/2014/main" id="{CB8317A1-C6FE-A542-B779-8C9FEE0F4949}"/>
              </a:ext>
            </a:extLst>
          </p:cNvPr>
          <p:cNvSpPr txBox="1"/>
          <p:nvPr/>
        </p:nvSpPr>
        <p:spPr>
          <a:xfrm>
            <a:off x="5635501" y="1632350"/>
            <a:ext cx="6041571" cy="4578176"/>
          </a:xfrm>
          <a:prstGeom prst="rect">
            <a:avLst/>
          </a:prstGeom>
          <a:noFill/>
        </p:spPr>
        <p:txBody>
          <a:bodyPr wrap="square" rtlCol="0">
            <a:spAutoFit/>
          </a:bodyPr>
          <a:lstStyle/>
          <a:p>
            <a:pPr>
              <a:spcBef>
                <a:spcPts val="300"/>
              </a:spcBef>
              <a:spcAft>
                <a:spcPts val="900"/>
              </a:spcAft>
            </a:pPr>
            <a:r>
              <a:rPr lang="en-US" sz="1400" dirty="0"/>
              <a:t>The GeForce® RTX 2080 SUPER™ is powered by the award-winning NVIDIA Turing™ architecture with more cores, higher clocks, and faster memory for ultimate performance and incredible new levels of realism. It’s time to gear up and get super powers.</a:t>
            </a:r>
          </a:p>
          <a:p>
            <a:pPr>
              <a:spcBef>
                <a:spcPts val="300"/>
              </a:spcBef>
              <a:spcAft>
                <a:spcPts val="300"/>
              </a:spcAft>
            </a:pPr>
            <a:r>
              <a:rPr lang="en-US" sz="1400" b="1" dirty="0"/>
              <a:t>NVIDIA Turing</a:t>
            </a:r>
          </a:p>
          <a:p>
            <a:pPr>
              <a:spcBef>
                <a:spcPts val="300"/>
              </a:spcBef>
              <a:spcAft>
                <a:spcPts val="300"/>
              </a:spcAft>
            </a:pPr>
            <a:r>
              <a:rPr lang="en-US" sz="1400" dirty="0"/>
              <a:t>Every gaming superhero needs super powers. The new GeForce RTX SUPER Series cards deliver everything you need to rule your game. They’re powered by the Turing architecture and feature more cores and higher clocks. This gives you up to 25% faster performance than the original RTX 20 Series and 6X the performance of previous-generation 10 Series GPUs.</a:t>
            </a:r>
          </a:p>
          <a:p>
            <a:pPr>
              <a:spcBef>
                <a:spcPts val="300"/>
              </a:spcBef>
              <a:spcAft>
                <a:spcPts val="900"/>
              </a:spcAft>
            </a:pPr>
            <a:r>
              <a:rPr lang="en-US" sz="1400" dirty="0"/>
              <a:t>See every game come alive with super-fast ray tracing that delivers physically accurate shadows, reflections, and lighting. And tap into Tensor Cores for super-powerful AI-processing. </a:t>
            </a:r>
          </a:p>
          <a:p>
            <a:pPr>
              <a:spcBef>
                <a:spcPts val="300"/>
              </a:spcBef>
              <a:spcAft>
                <a:spcPts val="300"/>
              </a:spcAft>
            </a:pPr>
            <a:r>
              <a:rPr lang="en-US" sz="1400" b="1" dirty="0"/>
              <a:t>Performance</a:t>
            </a:r>
          </a:p>
          <a:p>
            <a:pPr>
              <a:spcBef>
                <a:spcPts val="300"/>
              </a:spcBef>
              <a:spcAft>
                <a:spcPts val="300"/>
              </a:spcAft>
            </a:pPr>
            <a:r>
              <a:rPr lang="en-US" sz="1400" dirty="0"/>
              <a:t>Advanced memory, performance boosts, and processing technologies make these GPUs the perfect weapon for hardcore gamers. Gear up and get super powers. </a:t>
            </a:r>
          </a:p>
          <a:p>
            <a:endParaRPr lang="en-US" sz="1600" dirty="0"/>
          </a:p>
        </p:txBody>
      </p:sp>
    </p:spTree>
    <p:extLst>
      <p:ext uri="{BB962C8B-B14F-4D97-AF65-F5344CB8AC3E}">
        <p14:creationId xmlns:p14="http://schemas.microsoft.com/office/powerpoint/2010/main" val="2030826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507D98-7CF8-C746-829A-EEB2857B80CF}"/>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2080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7E7E622B-3354-6B43-8EA6-11A830FEDC03}"/>
              </a:ext>
            </a:extLst>
          </p:cNvPr>
          <p:cNvSpPr>
            <a:spLocks noGrp="1"/>
          </p:cNvSpPr>
          <p:nvPr>
            <p:ph type="body" sz="quarter" idx="10"/>
          </p:nvPr>
        </p:nvSpPr>
        <p:spPr/>
        <p:txBody>
          <a:bodyPr/>
          <a:lstStyle/>
          <a:p>
            <a:endParaRPr lang="en-US"/>
          </a:p>
        </p:txBody>
      </p:sp>
      <p:pic>
        <p:nvPicPr>
          <p:cNvPr id="4" name="Picture 3">
            <a:extLst>
              <a:ext uri="{FF2B5EF4-FFF2-40B4-BE49-F238E27FC236}">
                <a16:creationId xmlns:a16="http://schemas.microsoft.com/office/drawing/2014/main" id="{F7FDD8E3-7E55-7846-9C0D-87131AA0E5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4928" y="1046916"/>
            <a:ext cx="4394530" cy="4394530"/>
          </a:xfrm>
          <a:prstGeom prst="rect">
            <a:avLst/>
          </a:prstGeom>
        </p:spPr>
      </p:pic>
      <p:graphicFrame>
        <p:nvGraphicFramePr>
          <p:cNvPr id="5" name="Table 4">
            <a:extLst>
              <a:ext uri="{FF2B5EF4-FFF2-40B4-BE49-F238E27FC236}">
                <a16:creationId xmlns:a16="http://schemas.microsoft.com/office/drawing/2014/main" id="{0C6627B8-EAA0-2142-B2E1-EAE4947E5240}"/>
              </a:ext>
            </a:extLst>
          </p:cNvPr>
          <p:cNvGraphicFramePr>
            <a:graphicFrameLocks noGrp="1"/>
          </p:cNvGraphicFramePr>
          <p:nvPr>
            <p:extLst>
              <p:ext uri="{D42A27DB-BD31-4B8C-83A1-F6EECF244321}">
                <p14:modId xmlns:p14="http://schemas.microsoft.com/office/powerpoint/2010/main" val="879582001"/>
              </p:ext>
            </p:extLst>
          </p:nvPr>
        </p:nvGraphicFramePr>
        <p:xfrm>
          <a:off x="6096000" y="1632350"/>
          <a:ext cx="5187801" cy="4394533"/>
        </p:xfrm>
        <a:graphic>
          <a:graphicData uri="http://schemas.openxmlformats.org/drawingml/2006/table">
            <a:tbl>
              <a:tblPr firstRow="1" bandRow="1">
                <a:tableStyleId>{5C22544A-7EE6-4342-B048-85BDC9FD1C3A}</a:tableStyleId>
              </a:tblPr>
              <a:tblGrid>
                <a:gridCol w="2218608">
                  <a:extLst>
                    <a:ext uri="{9D8B030D-6E8A-4147-A177-3AD203B41FA5}">
                      <a16:colId xmlns:a16="http://schemas.microsoft.com/office/drawing/2014/main" val="20000"/>
                    </a:ext>
                  </a:extLst>
                </a:gridCol>
                <a:gridCol w="2969193">
                  <a:extLst>
                    <a:ext uri="{9D8B030D-6E8A-4147-A177-3AD203B41FA5}">
                      <a16:colId xmlns:a16="http://schemas.microsoft.com/office/drawing/2014/main" val="20001"/>
                    </a:ext>
                  </a:extLst>
                </a:gridCol>
              </a:tblGrid>
              <a:tr h="399993">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u="none" strike="noStrike" kern="1200" dirty="0">
                          <a:effectLst/>
                        </a:rPr>
                        <a:t>Setup Information</a:t>
                      </a:r>
                      <a:endParaRPr lang="en-US" sz="14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solidFill>
                      <a:srgbClr val="165E8A"/>
                    </a:solidFill>
                  </a:tcPr>
                </a:tc>
                <a:tc hMerge="1">
                  <a:txBody>
                    <a:bodyPr/>
                    <a:lstStyle/>
                    <a:p>
                      <a:pPr algn="ctr" rtl="0" fontAlgn="ctr"/>
                      <a:endParaRPr lang="en-US" sz="2100" b="1" i="0" u="none" strike="noStrike" dirty="0">
                        <a:solidFill>
                          <a:srgbClr val="FFFFFF"/>
                        </a:solidFill>
                        <a:effectLst/>
                        <a:latin typeface="Segoe UI Symbol" panose="020B0502040204020203" pitchFamily="34" charset="0"/>
                      </a:endParaRPr>
                    </a:p>
                  </a:txBody>
                  <a:tcPr marL="9525" marR="9525" marT="9525" marB="0" anchor="ctr">
                    <a:solidFill>
                      <a:schemeClr val="tx1"/>
                    </a:solidFill>
                  </a:tcPr>
                </a:tc>
                <a:extLst>
                  <a:ext uri="{0D108BD9-81ED-4DB2-BD59-A6C34878D82A}">
                    <a16:rowId xmlns:a16="http://schemas.microsoft.com/office/drawing/2014/main" val="10000"/>
                  </a:ext>
                </a:extLst>
              </a:tr>
              <a:tr h="548450">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Product Name</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PNY GeForce® RTX 2080 SUPER™ 8GB </a:t>
                      </a:r>
                      <a:br>
                        <a:rPr lang="en-US" sz="1200" u="none" strike="noStrike" kern="1200" dirty="0">
                          <a:effectLst/>
                        </a:rPr>
                      </a:br>
                      <a:r>
                        <a:rPr lang="en-US" sz="1200" u="none" strike="noStrike" kern="1200" dirty="0">
                          <a:effectLst/>
                        </a:rPr>
                        <a:t>Blower Graphics Card</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433191227"/>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Chipset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8GB GDDR6</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952645089"/>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Part Number</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VCG20808SBLMPB</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4284861213"/>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UPC</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751492630410</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QTY</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CS4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GTIN</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10751492630417</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Retail Box Dimensions</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6.76" x 12.21" x 3.53"</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87343221"/>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 Retail Box Weight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2.57lbs</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baseline="0" dirty="0">
                          <a:effectLst/>
                        </a:rPr>
                        <a:t>Master Pack Dimensions</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14.2" x 13.5" x 7.95"</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155136375"/>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Weight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11.28lbs</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37788092"/>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Warranty </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3 Year</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172320945"/>
                  </a:ext>
                </a:extLst>
              </a:tr>
            </a:tbl>
          </a:graphicData>
        </a:graphic>
      </p:graphicFrame>
    </p:spTree>
    <p:extLst>
      <p:ext uri="{BB962C8B-B14F-4D97-AF65-F5344CB8AC3E}">
        <p14:creationId xmlns:p14="http://schemas.microsoft.com/office/powerpoint/2010/main" val="17316771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B8AF5-615B-DA43-9263-FF225507E318}"/>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2080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10D849BD-D20B-834A-B870-C54AE3DEA292}"/>
              </a:ext>
            </a:extLst>
          </p:cNvPr>
          <p:cNvSpPr>
            <a:spLocks noGrp="1"/>
          </p:cNvSpPr>
          <p:nvPr>
            <p:ph type="body" sz="quarter" idx="10"/>
          </p:nvPr>
        </p:nvSpPr>
        <p:spPr/>
        <p:txBody>
          <a:bodyPr/>
          <a:lstStyle/>
          <a:p>
            <a:r>
              <a:rPr lang="en-US" dirty="0"/>
              <a:t>Product Specifications</a:t>
            </a:r>
          </a:p>
        </p:txBody>
      </p:sp>
      <p:pic>
        <p:nvPicPr>
          <p:cNvPr id="4" name="Picture 3">
            <a:extLst>
              <a:ext uri="{FF2B5EF4-FFF2-40B4-BE49-F238E27FC236}">
                <a16:creationId xmlns:a16="http://schemas.microsoft.com/office/drawing/2014/main" id="{5A77DEB8-F616-5E4E-85F1-B39A903924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623" y="1416554"/>
            <a:ext cx="4225835" cy="4225835"/>
          </a:xfrm>
          <a:prstGeom prst="rect">
            <a:avLst/>
          </a:prstGeom>
        </p:spPr>
      </p:pic>
      <p:graphicFrame>
        <p:nvGraphicFramePr>
          <p:cNvPr id="6" name="Table 5">
            <a:extLst>
              <a:ext uri="{FF2B5EF4-FFF2-40B4-BE49-F238E27FC236}">
                <a16:creationId xmlns:a16="http://schemas.microsoft.com/office/drawing/2014/main" id="{8F99A67E-09F5-EB48-83E0-E819A5354FDF}"/>
              </a:ext>
            </a:extLst>
          </p:cNvPr>
          <p:cNvGraphicFramePr>
            <a:graphicFrameLocks noGrp="1"/>
          </p:cNvGraphicFramePr>
          <p:nvPr>
            <p:extLst>
              <p:ext uri="{D42A27DB-BD31-4B8C-83A1-F6EECF244321}">
                <p14:modId xmlns:p14="http://schemas.microsoft.com/office/powerpoint/2010/main" val="2967498923"/>
              </p:ext>
            </p:extLst>
          </p:nvPr>
        </p:nvGraphicFramePr>
        <p:xfrm>
          <a:off x="6096000" y="970583"/>
          <a:ext cx="5187800" cy="5352251"/>
        </p:xfrm>
        <a:graphic>
          <a:graphicData uri="http://schemas.openxmlformats.org/drawingml/2006/table">
            <a:tbl>
              <a:tblPr firstRow="1" bandRow="1">
                <a:tableStyleId>{5C22544A-7EE6-4342-B048-85BDC9FD1C3A}</a:tableStyleId>
              </a:tblPr>
              <a:tblGrid>
                <a:gridCol w="2593900">
                  <a:extLst>
                    <a:ext uri="{9D8B030D-6E8A-4147-A177-3AD203B41FA5}">
                      <a16:colId xmlns:a16="http://schemas.microsoft.com/office/drawing/2014/main" val="20000"/>
                    </a:ext>
                  </a:extLst>
                </a:gridCol>
                <a:gridCol w="2593900">
                  <a:extLst>
                    <a:ext uri="{9D8B030D-6E8A-4147-A177-3AD203B41FA5}">
                      <a16:colId xmlns:a16="http://schemas.microsoft.com/office/drawing/2014/main" val="20001"/>
                    </a:ext>
                  </a:extLst>
                </a:gridCol>
              </a:tblGrid>
              <a:tr h="364825">
                <a:tc gridSpan="2">
                  <a:txBody>
                    <a:bodyPr/>
                    <a:lstStyle/>
                    <a:p>
                      <a:pPr algn="ctr" rtl="0" fontAlgn="ctr"/>
                      <a:r>
                        <a:rPr lang="en-US" sz="1400" u="none" strike="noStrike" kern="1200" dirty="0">
                          <a:effectLst/>
                        </a:rPr>
                        <a:t> PNY GeForce® RTX 2080 SUPER™ 8GB Blower</a:t>
                      </a:r>
                      <a:endParaRPr lang="en-US" sz="1400" b="1" i="0" u="none" strike="noStrike" kern="1200" dirty="0">
                        <a:solidFill>
                          <a:schemeClr val="bg2">
                            <a:lumMod val="50000"/>
                          </a:schemeClr>
                        </a:solidFill>
                        <a:effectLst/>
                        <a:latin typeface="Arial" panose="020B0604020202020204" pitchFamily="34" charset="0"/>
                        <a:ea typeface="+mn-ea"/>
                        <a:cs typeface="Arial" panose="020B0604020202020204" pitchFamily="34" charset="0"/>
                      </a:endParaRPr>
                    </a:p>
                  </a:txBody>
                  <a:tcPr marL="9525" marR="9525" marT="8659" marB="0" anchor="ctr">
                    <a:solidFill>
                      <a:srgbClr val="165E8A"/>
                    </a:solidFill>
                  </a:tcPr>
                </a:tc>
                <a:tc hMerge="1">
                  <a:txBody>
                    <a:bodyPr/>
                    <a:lstStyle/>
                    <a:p>
                      <a:pPr algn="ctr" rtl="0" fontAlgn="ctr"/>
                      <a:endParaRPr lang="en-US" sz="2100" b="1" i="0" u="none" strike="noStrike" dirty="0">
                        <a:solidFill>
                          <a:srgbClr val="FFFFFF"/>
                        </a:solidFill>
                        <a:effectLst/>
                        <a:latin typeface="Segoe UI Symbol" panose="020B0502040204020203" pitchFamily="34" charset="0"/>
                      </a:endParaRPr>
                    </a:p>
                  </a:txBody>
                  <a:tcPr marL="9525" marR="9525" marT="9525" marB="0" anchor="ctr">
                    <a:solidFill>
                      <a:schemeClr val="tx1"/>
                    </a:solidFill>
                  </a:tcPr>
                </a:tc>
                <a:extLst>
                  <a:ext uri="{0D108BD9-81ED-4DB2-BD59-A6C34878D82A}">
                    <a16:rowId xmlns:a16="http://schemas.microsoft.com/office/drawing/2014/main" val="10000"/>
                  </a:ext>
                </a:extLst>
              </a:tr>
              <a:tr h="313388">
                <a:tc>
                  <a:txBody>
                    <a:bodyPr/>
                    <a:lstStyle/>
                    <a:p>
                      <a:pPr algn="ctr" rtl="0" fontAlgn="ctr"/>
                      <a:r>
                        <a:rPr lang="en-US" sz="1200" b="1" u="none" strike="noStrike" kern="1200" dirty="0">
                          <a:effectLst/>
                        </a:rPr>
                        <a:t>BUS Technology</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200" u="none" strike="noStrike" kern="1200" dirty="0">
                          <a:effectLst/>
                        </a:rPr>
                        <a:t>PCI-Express 3.0 ×16</a:t>
                      </a:r>
                      <a:endParaRPr lang="pt-BR"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433191227"/>
                  </a:ext>
                </a:extLst>
              </a:tr>
              <a:tr h="313388">
                <a:tc>
                  <a:txBody>
                    <a:bodyPr/>
                    <a:lstStyle/>
                    <a:p>
                      <a:pPr algn="ctr" rtl="0" fontAlgn="ctr"/>
                      <a:r>
                        <a:rPr lang="en-US" sz="1200" b="1" u="none" strike="noStrike" kern="1200" dirty="0">
                          <a:effectLst/>
                        </a:rPr>
                        <a:t>CUDA Cores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3072</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952645089"/>
                  </a:ext>
                </a:extLst>
              </a:tr>
              <a:tr h="31338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Base Clock (MHz)</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baseline="0" dirty="0">
                          <a:effectLst/>
                        </a:rPr>
                        <a:t>1650 MHz</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4284861213"/>
                  </a:ext>
                </a:extLst>
              </a:tr>
              <a:tr h="313388">
                <a:tc>
                  <a:txBody>
                    <a:bodyPr/>
                    <a:lstStyle/>
                    <a:p>
                      <a:pPr algn="ctr" rtl="0" fontAlgn="ctr"/>
                      <a:r>
                        <a:rPr lang="en-US" sz="1200" b="1" u="none" strike="noStrike" kern="1200" dirty="0">
                          <a:effectLst/>
                        </a:rPr>
                        <a:t>Boost Clock (MHz)</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baseline="0" dirty="0">
                          <a:effectLst/>
                        </a:rPr>
                        <a:t>1815 MHz</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313388">
                <a:tc>
                  <a:txBody>
                    <a:bodyPr/>
                    <a:lstStyle/>
                    <a:p>
                      <a:pPr algn="ctr" rtl="0" fontAlgn="ctr"/>
                      <a:r>
                        <a:rPr lang="en-US" sz="1200" b="1" u="none" strike="noStrike" kern="1200" dirty="0">
                          <a:effectLst/>
                        </a:rPr>
                        <a:t>Memory Amount</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8GB</a:t>
                      </a:r>
                      <a:r>
                        <a:rPr lang="en-US" sz="1200" u="none" strike="noStrike" kern="1200" baseline="0" dirty="0">
                          <a:effectLst/>
                        </a:rPr>
                        <a:t> GDDR6</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313388">
                <a:tc>
                  <a:txBody>
                    <a:bodyPr/>
                    <a:lstStyle/>
                    <a:p>
                      <a:pPr algn="ctr" rtl="0" fontAlgn="ctr"/>
                      <a:r>
                        <a:rPr lang="en-US" sz="1200" b="1" u="none" strike="noStrike" kern="1200" dirty="0">
                          <a:effectLst/>
                        </a:rPr>
                        <a:t>Memory Interface</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256-bit</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313388">
                <a:tc>
                  <a:txBody>
                    <a:bodyPr/>
                    <a:lstStyle/>
                    <a:p>
                      <a:pPr algn="ctr" rtl="0" fontAlgn="ctr"/>
                      <a:r>
                        <a:rPr lang="en-US" sz="1200" b="1" u="none" strike="noStrike" kern="1200" dirty="0">
                          <a:effectLst/>
                        </a:rPr>
                        <a:t>Memory Bandwidth (GB/s)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496</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87343221"/>
                  </a:ext>
                </a:extLst>
              </a:tr>
              <a:tr h="313388">
                <a:tc>
                  <a:txBody>
                    <a:bodyPr/>
                    <a:lstStyle/>
                    <a:p>
                      <a:pPr algn="ctr" rtl="0" fontAlgn="ctr"/>
                      <a:r>
                        <a:rPr lang="en-US" sz="1200" b="1" u="none" strike="noStrike" kern="1200" dirty="0">
                          <a:effectLst/>
                        </a:rPr>
                        <a:t>Memory</a:t>
                      </a:r>
                      <a:r>
                        <a:rPr lang="en-US" sz="1200" b="1" u="none" strike="noStrike" kern="1200" baseline="0" dirty="0">
                          <a:effectLst/>
                        </a:rPr>
                        <a:t> Speed (</a:t>
                      </a:r>
                      <a:r>
                        <a:rPr lang="en-US" sz="1200" b="1" u="none" strike="noStrike" kern="1200" baseline="0" dirty="0" err="1">
                          <a:effectLst/>
                        </a:rPr>
                        <a:t>Gbps</a:t>
                      </a:r>
                      <a:r>
                        <a:rPr lang="en-US" sz="1200" b="1" u="none" strike="noStrike" kern="1200" baseline="0" dirty="0">
                          <a:effectLst/>
                        </a:rPr>
                        <a:t>)</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15.5</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313388">
                <a:tc>
                  <a:txBody>
                    <a:bodyPr/>
                    <a:lstStyle/>
                    <a:p>
                      <a:pPr algn="ctr" rtl="0" fontAlgn="ctr"/>
                      <a:r>
                        <a:rPr lang="en-US" sz="1200" b="1" u="none" strike="noStrike" kern="1200" dirty="0">
                          <a:effectLst/>
                        </a:rPr>
                        <a:t>Power and Thermal (TDP)</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250</a:t>
                      </a:r>
                      <a:r>
                        <a:rPr lang="en-US" sz="1200" u="none" strike="noStrike" kern="1200" baseline="0" dirty="0">
                          <a:effectLst/>
                        </a:rPr>
                        <a:t> </a:t>
                      </a:r>
                      <a:r>
                        <a:rPr lang="en-US" sz="1200" u="none" strike="noStrike" kern="1200" dirty="0">
                          <a:effectLst/>
                        </a:rPr>
                        <a:t>W</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172320945"/>
                  </a:ext>
                </a:extLst>
              </a:tr>
              <a:tr h="313388">
                <a:tc>
                  <a:txBody>
                    <a:bodyPr/>
                    <a:lstStyle/>
                    <a:p>
                      <a:pPr algn="ctr" rtl="0" fontAlgn="ctr"/>
                      <a:r>
                        <a:rPr lang="en-US" sz="1200" b="1" u="none" strike="noStrike" kern="1200" dirty="0" err="1">
                          <a:effectLst/>
                        </a:rPr>
                        <a:t>NVLink</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Not Supported</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914961606"/>
                  </a:ext>
                </a:extLst>
              </a:tr>
              <a:tr h="613385">
                <a:tc>
                  <a:txBody>
                    <a:bodyPr/>
                    <a:lstStyle/>
                    <a:p>
                      <a:pPr algn="ctr" rtl="0" fontAlgn="ctr"/>
                      <a:r>
                        <a:rPr lang="en-US" sz="1200" b="1" u="none" strike="noStrike" kern="1200" dirty="0">
                          <a:effectLst/>
                        </a:rPr>
                        <a:t>Outputs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a:r>
                        <a:rPr lang="en-US" sz="1200" u="none" strike="noStrike" kern="1200" dirty="0">
                          <a:effectLst/>
                        </a:rPr>
                        <a:t>DisplayPort 1.4 (x3)</a:t>
                      </a:r>
                    </a:p>
                    <a:p>
                      <a:pPr algn="ctr"/>
                      <a:r>
                        <a:rPr lang="en-US" sz="1200" u="none" strike="noStrike" kern="1200" dirty="0">
                          <a:effectLst/>
                        </a:rPr>
                        <a:t>HDMI 2.0b</a:t>
                      </a:r>
                      <a:endParaRPr lang="en-US" sz="1200" u="none" strike="noStrike" kern="1200" dirty="0">
                        <a:solidFill>
                          <a:schemeClr val="bg2">
                            <a:lumMod val="25000"/>
                          </a:schemeClr>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414629615"/>
                  </a:ext>
                </a:extLst>
              </a:tr>
              <a:tr h="313388">
                <a:tc>
                  <a:txBody>
                    <a:bodyPr/>
                    <a:lstStyle/>
                    <a:p>
                      <a:pPr marL="0" algn="ctr" defTabSz="914400" rtl="0" eaLnBrk="1" fontAlgn="ctr" latinLnBrk="0" hangingPunct="1"/>
                      <a:r>
                        <a:rPr lang="en-US" sz="1200" b="1" u="none" strike="noStrike" kern="1200" dirty="0">
                          <a:effectLst/>
                        </a:rPr>
                        <a:t>Power Input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ctr" defTabSz="914400" rtl="0" eaLnBrk="1" fontAlgn="ctr" latinLnBrk="0" hangingPunct="1"/>
                      <a:r>
                        <a:rPr lang="en-US" sz="1200" u="none" strike="noStrike" kern="1200" baseline="0" dirty="0">
                          <a:effectLst/>
                        </a:rPr>
                        <a:t>One 8-Pin, One 6-Pin</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796505826"/>
                  </a:ext>
                </a:extLst>
              </a:tr>
              <a:tr h="313388">
                <a:tc>
                  <a:txBody>
                    <a:bodyPr/>
                    <a:lstStyle/>
                    <a:p>
                      <a:pPr marL="0" algn="ctr" defTabSz="914400" rtl="0" eaLnBrk="1" fontAlgn="ctr" latinLnBrk="0" hangingPunct="1"/>
                      <a:r>
                        <a:rPr lang="en-US" sz="1200" b="1" u="none" strike="noStrike" kern="1200" dirty="0">
                          <a:effectLst/>
                        </a:rPr>
                        <a:t>Multi-Screen</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ctr" defTabSz="914400" rtl="0" eaLnBrk="1" fontAlgn="ctr" latinLnBrk="0" hangingPunct="1"/>
                      <a:r>
                        <a:rPr lang="en-US" sz="1200" u="none" strike="noStrike" kern="1200" dirty="0">
                          <a:effectLst/>
                        </a:rPr>
                        <a:t>Up to 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704181811"/>
                  </a:ext>
                </a:extLst>
              </a:tr>
              <a:tr h="613385">
                <a:tc>
                  <a:txBody>
                    <a:bodyPr/>
                    <a:lstStyle/>
                    <a:p>
                      <a:pPr algn="ctr" rtl="0" fontAlgn="ctr"/>
                      <a:r>
                        <a:rPr lang="en-US" sz="1200" b="1" u="none" strike="noStrike" kern="1200" dirty="0">
                          <a:effectLst/>
                        </a:rPr>
                        <a:t>Board Dimensions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strike="noStrike" kern="1200" dirty="0">
                          <a:effectLst/>
                        </a:rPr>
                        <a:t>1.65" x 11.06" x 5.04“</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strike="noStrike" kern="1200" dirty="0">
                          <a:effectLst/>
                        </a:rPr>
                        <a:t>Dual Slot</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683557635"/>
                  </a:ext>
                </a:extLst>
              </a:tr>
            </a:tbl>
          </a:graphicData>
        </a:graphic>
      </p:graphicFrame>
    </p:spTree>
    <p:extLst>
      <p:ext uri="{BB962C8B-B14F-4D97-AF65-F5344CB8AC3E}">
        <p14:creationId xmlns:p14="http://schemas.microsoft.com/office/powerpoint/2010/main" val="2682961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45F2B-A044-E241-8542-5A66A3FA9244}"/>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2080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94CB6B48-C55C-194E-BA80-AC0903D4FD3D}"/>
              </a:ext>
            </a:extLst>
          </p:cNvPr>
          <p:cNvSpPr>
            <a:spLocks noGrp="1"/>
          </p:cNvSpPr>
          <p:nvPr>
            <p:ph type="body" sz="quarter" idx="10"/>
          </p:nvPr>
        </p:nvSpPr>
        <p:spPr/>
        <p:txBody>
          <a:bodyPr/>
          <a:lstStyle/>
          <a:p>
            <a:r>
              <a:rPr lang="en-US" dirty="0"/>
              <a:t>Copy Blocks</a:t>
            </a:r>
          </a:p>
        </p:txBody>
      </p:sp>
      <p:sp>
        <p:nvSpPr>
          <p:cNvPr id="4" name="TextBox 3">
            <a:extLst>
              <a:ext uri="{FF2B5EF4-FFF2-40B4-BE49-F238E27FC236}">
                <a16:creationId xmlns:a16="http://schemas.microsoft.com/office/drawing/2014/main" id="{D2DBBEAF-F24A-554D-B099-A40589AB40D3}"/>
              </a:ext>
            </a:extLst>
          </p:cNvPr>
          <p:cNvSpPr txBox="1"/>
          <p:nvPr/>
        </p:nvSpPr>
        <p:spPr>
          <a:xfrm>
            <a:off x="254642" y="1174643"/>
            <a:ext cx="11682716" cy="4939814"/>
          </a:xfrm>
          <a:prstGeom prst="rect">
            <a:avLst/>
          </a:prstGeom>
          <a:noFill/>
        </p:spPr>
        <p:txBody>
          <a:bodyPr wrap="square" rtlCol="0">
            <a:spAutoFit/>
          </a:bodyPr>
          <a:lstStyle/>
          <a:p>
            <a:pPr>
              <a:spcBef>
                <a:spcPts val="300"/>
              </a:spcBef>
              <a:spcAft>
                <a:spcPts val="300"/>
              </a:spcAft>
            </a:pPr>
            <a:r>
              <a:rPr lang="en-US" sz="1200" b="1" dirty="0"/>
              <a:t>Product Title</a:t>
            </a:r>
          </a:p>
          <a:p>
            <a:pPr>
              <a:spcBef>
                <a:spcPts val="300"/>
              </a:spcBef>
              <a:spcAft>
                <a:spcPts val="300"/>
              </a:spcAft>
            </a:pPr>
            <a:r>
              <a:rPr lang="en-US" sz="1200" dirty="0"/>
              <a:t>PNY GeForce® RTX™ 2080 SUPER™ 8GB Blower Graphics Card</a:t>
            </a:r>
          </a:p>
          <a:p>
            <a:pPr>
              <a:spcBef>
                <a:spcPts val="300"/>
              </a:spcBef>
              <a:spcAft>
                <a:spcPts val="300"/>
              </a:spcAft>
            </a:pPr>
            <a:r>
              <a:rPr lang="en-US" sz="1200" b="1" dirty="0"/>
              <a:t>Positioning\Short Messaging</a:t>
            </a:r>
          </a:p>
          <a:p>
            <a:pPr>
              <a:spcBef>
                <a:spcPts val="300"/>
              </a:spcBef>
              <a:spcAft>
                <a:spcPts val="300"/>
              </a:spcAft>
            </a:pPr>
            <a:r>
              <a:rPr lang="en-US" sz="1200" dirty="0"/>
              <a:t>The GeForce® RTX 2080 SUPER™ is powered by the award-winning NVIDIA Turing™ architecture with more cores, higher clocks, and faster memory for ultimate performance and incredible new levels of realism. It’s time to gear up and get super powers.</a:t>
            </a:r>
          </a:p>
          <a:p>
            <a:pPr>
              <a:spcBef>
                <a:spcPts val="300"/>
              </a:spcBef>
              <a:spcAft>
                <a:spcPts val="300"/>
              </a:spcAft>
            </a:pPr>
            <a:r>
              <a:rPr lang="en-US" sz="1200" b="1" dirty="0"/>
              <a:t>Product Bullets</a:t>
            </a:r>
          </a:p>
          <a:p>
            <a:pPr marL="171450" indent="-171450">
              <a:lnSpc>
                <a:spcPct val="100000"/>
              </a:lnSpc>
              <a:spcBef>
                <a:spcPts val="300"/>
              </a:spcBef>
              <a:spcAft>
                <a:spcPts val="300"/>
              </a:spcAft>
              <a:buFont typeface="Arial" panose="020B0604020202020204" pitchFamily="34" charset="0"/>
              <a:buChar char="•"/>
            </a:pPr>
            <a:r>
              <a:rPr lang="en-US" sz="1200" dirty="0"/>
              <a:t>NVIDIA Turing™ architecture, with 1650MHz core clock and 1815MHz boost clock speeds to help meet the needs of demanding games.</a:t>
            </a:r>
          </a:p>
          <a:p>
            <a:pPr marL="171450" indent="-171450">
              <a:lnSpc>
                <a:spcPct val="100000"/>
              </a:lnSpc>
              <a:spcBef>
                <a:spcPts val="300"/>
              </a:spcBef>
              <a:spcAft>
                <a:spcPts val="300"/>
              </a:spcAft>
              <a:buFont typeface="Arial" panose="020B0604020202020204" pitchFamily="34" charset="0"/>
              <a:buChar char="•"/>
            </a:pPr>
            <a:r>
              <a:rPr lang="en-US" sz="1200" dirty="0"/>
              <a:t>8GB GDDR6 (256-bit) on-board memory, plus 3072 CUDA processing cores and up to 496GB/sec of memory bandwidth provide the memory needed to create striking visual realism.</a:t>
            </a:r>
          </a:p>
          <a:p>
            <a:pPr marL="171450" indent="-171450">
              <a:lnSpc>
                <a:spcPct val="100000"/>
              </a:lnSpc>
              <a:spcBef>
                <a:spcPts val="300"/>
              </a:spcBef>
              <a:spcAft>
                <a:spcPts val="300"/>
              </a:spcAft>
              <a:buFont typeface="Arial" panose="020B0604020202020204" pitchFamily="34" charset="0"/>
              <a:buChar char="•"/>
            </a:pPr>
            <a:r>
              <a:rPr lang="en-US" sz="1200" dirty="0"/>
              <a:t>PCI Express 3.0 interface - Offers compatibility with a range of systems. Also includes HDMI and DisplayPort (x3) outputs for expanded connectivity.</a:t>
            </a:r>
          </a:p>
          <a:p>
            <a:pPr marL="171450" indent="-171450">
              <a:lnSpc>
                <a:spcPct val="100000"/>
              </a:lnSpc>
              <a:spcBef>
                <a:spcPts val="300"/>
              </a:spcBef>
              <a:spcAft>
                <a:spcPts val="300"/>
              </a:spcAft>
              <a:buFont typeface="Arial" panose="020B0604020202020204" pitchFamily="34" charset="0"/>
              <a:buChar char="•"/>
            </a:pPr>
            <a:r>
              <a:rPr lang="en-US" sz="1200" dirty="0"/>
              <a:t>Real-Time Ray Tracing - Definitive solution for lifelike lighting, reflections, and shadows, offering a high level of realism.</a:t>
            </a:r>
          </a:p>
          <a:p>
            <a:pPr marL="171450" indent="-171450">
              <a:lnSpc>
                <a:spcPct val="100000"/>
              </a:lnSpc>
              <a:spcBef>
                <a:spcPts val="300"/>
              </a:spcBef>
              <a:spcAft>
                <a:spcPts val="300"/>
              </a:spcAft>
              <a:buFont typeface="Arial" panose="020B0604020202020204" pitchFamily="34" charset="0"/>
              <a:buChar char="•"/>
            </a:pPr>
            <a:r>
              <a:rPr lang="en-US" sz="1200" dirty="0"/>
              <a:t>NVIDIA® GeForce Experience - Capture and share videos, screenshots, and livestreams with friends. Keep your drivers up to date and optimize your game settings. It's the essential companion to your GeForce graphics card.</a:t>
            </a:r>
          </a:p>
          <a:p>
            <a:pPr>
              <a:spcBef>
                <a:spcPts val="300"/>
              </a:spcBef>
              <a:spcAft>
                <a:spcPts val="300"/>
              </a:spcAft>
            </a:pPr>
            <a:r>
              <a:rPr lang="en-US" sz="1200" b="1" dirty="0"/>
              <a:t>Copy Blocks\Long Messaging </a:t>
            </a:r>
          </a:p>
          <a:p>
            <a:pPr>
              <a:spcBef>
                <a:spcPts val="300"/>
              </a:spcBef>
              <a:spcAft>
                <a:spcPts val="300"/>
              </a:spcAft>
            </a:pPr>
            <a:r>
              <a:rPr lang="en-US" sz="1200" dirty="0"/>
              <a:t>The GeForce® RTX 2080 SUPER™ is powered by the award-winning NVIDIA Turing™ architecture with more cores, higher clocks, and faster memory for ultimate performance and incredible new levels of realism. It’s time to gear up and get super powers.</a:t>
            </a:r>
          </a:p>
          <a:p>
            <a:pPr>
              <a:spcBef>
                <a:spcPts val="300"/>
              </a:spcBef>
              <a:spcAft>
                <a:spcPts val="300"/>
              </a:spcAft>
            </a:pPr>
            <a:r>
              <a:rPr lang="en-US" sz="1200" dirty="0"/>
              <a:t>Every gaming superhero needs super powers. The new GeForce RTX SUPER Series cards deliver everything you need to rule your game. They’re powered by the Turing architecture and feature more cores and higher clocks. This gives you up to 25% faster performance than the original RTX 20 Series and 6X the performance of previous-generation 10 Series GPUs.</a:t>
            </a:r>
          </a:p>
          <a:p>
            <a:pPr>
              <a:spcBef>
                <a:spcPts val="300"/>
              </a:spcBef>
              <a:spcAft>
                <a:spcPts val="300"/>
              </a:spcAft>
            </a:pPr>
            <a:r>
              <a:rPr lang="en-US" sz="1200" dirty="0"/>
              <a:t>See every game come alive with super-fast ray tracing that delivers physically accurate shadows, reflections, and lighting. And tap into Tensor Cores for super-powerful AI-processing. </a:t>
            </a:r>
          </a:p>
          <a:p>
            <a:pPr>
              <a:spcBef>
                <a:spcPts val="300"/>
              </a:spcBef>
              <a:spcAft>
                <a:spcPts val="300"/>
              </a:spcAft>
            </a:pPr>
            <a:r>
              <a:rPr lang="en-US" sz="1200" dirty="0"/>
              <a:t>Advanced memory, performance boosts, and processing technologies make these GPUs the perfect weapon for hardcore gamers. Gear up and get super powers. </a:t>
            </a:r>
          </a:p>
          <a:p>
            <a:pPr>
              <a:spcBef>
                <a:spcPts val="300"/>
              </a:spcBef>
              <a:spcAft>
                <a:spcPts val="300"/>
              </a:spcAft>
            </a:pPr>
            <a:endParaRPr lang="en-US" sz="1200" dirty="0"/>
          </a:p>
        </p:txBody>
      </p:sp>
    </p:spTree>
    <p:extLst>
      <p:ext uri="{BB962C8B-B14F-4D97-AF65-F5344CB8AC3E}">
        <p14:creationId xmlns:p14="http://schemas.microsoft.com/office/powerpoint/2010/main" val="20384106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A60E6-6EEC-B643-8003-6B63FE8F8ADB}"/>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2080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9C922D83-67E8-D240-8AF4-1400667FB4EA}"/>
              </a:ext>
            </a:extLst>
          </p:cNvPr>
          <p:cNvSpPr>
            <a:spLocks noGrp="1"/>
          </p:cNvSpPr>
          <p:nvPr>
            <p:ph type="body" sz="quarter" idx="10"/>
          </p:nvPr>
        </p:nvSpPr>
        <p:spPr/>
        <p:txBody>
          <a:bodyPr/>
          <a:lstStyle/>
          <a:p>
            <a:r>
              <a:rPr lang="en-US" dirty="0"/>
              <a:t>Product Assets</a:t>
            </a:r>
          </a:p>
        </p:txBody>
      </p:sp>
      <p:sp>
        <p:nvSpPr>
          <p:cNvPr id="16" name="Text Placeholder 4">
            <a:extLst>
              <a:ext uri="{FF2B5EF4-FFF2-40B4-BE49-F238E27FC236}">
                <a16:creationId xmlns:a16="http://schemas.microsoft.com/office/drawing/2014/main" id="{3D2EFAFC-1E36-ED46-AC23-243A3E12E315}"/>
              </a:ext>
            </a:extLst>
          </p:cNvPr>
          <p:cNvSpPr txBox="1">
            <a:spLocks/>
          </p:cNvSpPr>
          <p:nvPr/>
        </p:nvSpPr>
        <p:spPr>
          <a:xfrm>
            <a:off x="254642" y="1729416"/>
            <a:ext cx="491764" cy="1321922"/>
          </a:xfrm>
          <a:prstGeom prst="snip1Rect">
            <a:avLst>
              <a:gd name="adj" fmla="val 13260"/>
            </a:avLst>
          </a:prstGeom>
          <a:solidFill>
            <a:srgbClr val="626264"/>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l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l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lt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lt1"/>
                </a:solidFill>
                <a:latin typeface="+mn-lt"/>
                <a:ea typeface="+mn-ea"/>
                <a:cs typeface="+mn-cs"/>
              </a:defRPr>
            </a:lvl9pPr>
          </a:lstStyle>
          <a:p>
            <a:pPr algn="ctr"/>
            <a:r>
              <a:rPr lang="en-US" sz="1200" b="1">
                <a:solidFill>
                  <a:schemeClr val="bg1"/>
                </a:solidFill>
              </a:rPr>
              <a:t>IMAGES</a:t>
            </a:r>
            <a:endParaRPr lang="en-US" sz="1200" b="1" dirty="0">
              <a:solidFill>
                <a:schemeClr val="bg1"/>
              </a:solidFill>
            </a:endParaRPr>
          </a:p>
        </p:txBody>
      </p:sp>
      <p:sp>
        <p:nvSpPr>
          <p:cNvPr id="17" name="Text Placeholder 4">
            <a:extLst>
              <a:ext uri="{FF2B5EF4-FFF2-40B4-BE49-F238E27FC236}">
                <a16:creationId xmlns:a16="http://schemas.microsoft.com/office/drawing/2014/main" id="{CF89C02F-E571-8D43-BF1C-22ACC93BC333}"/>
              </a:ext>
            </a:extLst>
          </p:cNvPr>
          <p:cNvSpPr txBox="1">
            <a:spLocks/>
          </p:cNvSpPr>
          <p:nvPr/>
        </p:nvSpPr>
        <p:spPr>
          <a:xfrm>
            <a:off x="256656" y="3590427"/>
            <a:ext cx="491764" cy="1321922"/>
          </a:xfrm>
          <a:prstGeom prst="snip1Rect">
            <a:avLst>
              <a:gd name="adj" fmla="val 13260"/>
            </a:avLst>
          </a:prstGeom>
          <a:solidFill>
            <a:srgbClr val="626264"/>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vert="vert270" lIns="91440" tIns="45720" rIns="91440" bIns="45720" rtlCol="0" anchor="ctr">
            <a:normAutofit/>
          </a:bodyPr>
          <a:lstStyle>
            <a:lvl1pPr marL="0" indent="0" algn="just" defTabSz="914400" rtl="0" eaLnBrk="1" latinLnBrk="0" hangingPunct="1">
              <a:lnSpc>
                <a:spcPct val="90000"/>
              </a:lnSpc>
              <a:spcBef>
                <a:spcPts val="500"/>
              </a:spcBef>
              <a:buFontTx/>
              <a:buNone/>
              <a:defRPr lang="en-US" sz="1100" kern="1200" dirty="0" smtClean="0">
                <a:solidFill>
                  <a:schemeClr val="bg1">
                    <a:lumMod val="50000"/>
                  </a:schemeClr>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r>
              <a:rPr lang="en-US" sz="1200" b="1" dirty="0">
                <a:solidFill>
                  <a:schemeClr val="bg1"/>
                </a:solidFill>
              </a:rPr>
              <a:t>Collateral</a:t>
            </a:r>
          </a:p>
        </p:txBody>
      </p:sp>
      <p:sp>
        <p:nvSpPr>
          <p:cNvPr id="18" name="Rounded Rectangle 17">
            <a:extLst>
              <a:ext uri="{FF2B5EF4-FFF2-40B4-BE49-F238E27FC236}">
                <a16:creationId xmlns:a16="http://schemas.microsoft.com/office/drawing/2014/main" id="{91CA92A8-301B-8941-B7A8-68C3A99DC682}"/>
              </a:ext>
            </a:extLst>
          </p:cNvPr>
          <p:cNvSpPr/>
          <p:nvPr/>
        </p:nvSpPr>
        <p:spPr>
          <a:xfrm>
            <a:off x="895264" y="1667706"/>
            <a:ext cx="10906237" cy="14453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9" name="Rounded Rectangle 18">
            <a:extLst>
              <a:ext uri="{FF2B5EF4-FFF2-40B4-BE49-F238E27FC236}">
                <a16:creationId xmlns:a16="http://schemas.microsoft.com/office/drawing/2014/main" id="{6B30E346-EB3C-5444-87E6-4EA667FAEBE9}"/>
              </a:ext>
            </a:extLst>
          </p:cNvPr>
          <p:cNvSpPr/>
          <p:nvPr/>
        </p:nvSpPr>
        <p:spPr>
          <a:xfrm>
            <a:off x="895264" y="3528717"/>
            <a:ext cx="10906237" cy="144534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0" name="Rounded Rectangle 19">
            <a:extLst>
              <a:ext uri="{FF2B5EF4-FFF2-40B4-BE49-F238E27FC236}">
                <a16:creationId xmlns:a16="http://schemas.microsoft.com/office/drawing/2014/main" id="{F50DD160-E5CE-934A-A3D5-9B76FA6568D0}"/>
              </a:ext>
            </a:extLst>
          </p:cNvPr>
          <p:cNvSpPr/>
          <p:nvPr/>
        </p:nvSpPr>
        <p:spPr>
          <a:xfrm>
            <a:off x="10512588" y="1974150"/>
            <a:ext cx="1249661" cy="832454"/>
          </a:xfrm>
          <a:prstGeom prst="roundRect">
            <a:avLst/>
          </a:prstGeom>
          <a:solidFill>
            <a:srgbClr val="165E8A"/>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lvl="0" algn="ctr">
              <a:defRPr/>
            </a:pPr>
            <a:r>
              <a:rPr lang="en-US" sz="1400" dirty="0">
                <a:solidFill>
                  <a:prstClr val="white"/>
                </a:solidFill>
              </a:rPr>
              <a:t>To download images,</a:t>
            </a:r>
          </a:p>
          <a:p>
            <a:pPr lvl="0" algn="ctr">
              <a:defRPr/>
            </a:pPr>
            <a:r>
              <a:rPr lang="en-US" sz="1400" dirty="0">
                <a:solidFill>
                  <a:srgbClr val="00B0F0"/>
                </a:solidFill>
                <a:hlinkClick r:id="rId2" action="ppaction://hlinkfile">
                  <a:extLst>
                    <a:ext uri="{A12FA001-AC4F-418D-AE19-62706E023703}">
                      <ahyp:hlinkClr xmlns:ahyp="http://schemas.microsoft.com/office/drawing/2018/hyperlinkcolor" val="tx"/>
                    </a:ext>
                  </a:extLst>
                </a:hlinkClick>
              </a:rPr>
              <a:t>click here</a:t>
            </a:r>
            <a:r>
              <a:rPr lang="en-US" sz="1400" dirty="0">
                <a:solidFill>
                  <a:prstClr val="white"/>
                </a:solidFill>
              </a:rPr>
              <a:t>.</a:t>
            </a:r>
          </a:p>
        </p:txBody>
      </p:sp>
      <p:sp>
        <p:nvSpPr>
          <p:cNvPr id="21" name="Rounded Rectangle 20">
            <a:extLst>
              <a:ext uri="{FF2B5EF4-FFF2-40B4-BE49-F238E27FC236}">
                <a16:creationId xmlns:a16="http://schemas.microsoft.com/office/drawing/2014/main" id="{A5CCA30D-5342-0C40-92D1-1BD6CCAD2217}"/>
              </a:ext>
            </a:extLst>
          </p:cNvPr>
          <p:cNvSpPr/>
          <p:nvPr/>
        </p:nvSpPr>
        <p:spPr>
          <a:xfrm>
            <a:off x="5472613" y="3754401"/>
            <a:ext cx="1537368" cy="993973"/>
          </a:xfrm>
          <a:prstGeom prst="roundRect">
            <a:avLst/>
          </a:prstGeom>
          <a:solidFill>
            <a:srgbClr val="165E8A"/>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1400" dirty="0"/>
              <a:t>To download sell sheet:</a:t>
            </a:r>
          </a:p>
          <a:p>
            <a:pPr algn="ctr"/>
            <a:r>
              <a:rPr lang="en-US" sz="1400" dirty="0">
                <a:solidFill>
                  <a:srgbClr val="00B0F0"/>
                </a:solidFill>
                <a:hlinkClick r:id="rId3" action="ppaction://hlinkfile">
                  <a:extLst>
                    <a:ext uri="{A12FA001-AC4F-418D-AE19-62706E023703}">
                      <ahyp:hlinkClr xmlns:ahyp="http://schemas.microsoft.com/office/drawing/2018/hyperlinkcolor" val="tx"/>
                    </a:ext>
                  </a:extLst>
                </a:hlinkClick>
              </a:rPr>
              <a:t>Click Here</a:t>
            </a:r>
            <a:endParaRPr lang="en-US" sz="1400" dirty="0">
              <a:solidFill>
                <a:srgbClr val="00B0F0"/>
              </a:solidFill>
            </a:endParaRPr>
          </a:p>
        </p:txBody>
      </p:sp>
      <p:sp>
        <p:nvSpPr>
          <p:cNvPr id="22" name="TextBox 21">
            <a:extLst>
              <a:ext uri="{FF2B5EF4-FFF2-40B4-BE49-F238E27FC236}">
                <a16:creationId xmlns:a16="http://schemas.microsoft.com/office/drawing/2014/main" id="{BEC00806-99A7-4C41-A14C-2AF1FB4EDB6A}"/>
              </a:ext>
            </a:extLst>
          </p:cNvPr>
          <p:cNvSpPr txBox="1"/>
          <p:nvPr/>
        </p:nvSpPr>
        <p:spPr>
          <a:xfrm>
            <a:off x="8907840" y="3072372"/>
            <a:ext cx="2893661" cy="461665"/>
          </a:xfrm>
          <a:prstGeom prst="rect">
            <a:avLst/>
          </a:prstGeom>
          <a:noFill/>
        </p:spPr>
        <p:txBody>
          <a:bodyPr wrap="square" rtlCol="0">
            <a:spAutoFit/>
          </a:bodyPr>
          <a:lstStyle/>
          <a:p>
            <a:r>
              <a:rPr lang="en-US" sz="1200" dirty="0">
                <a:solidFill>
                  <a:srgbClr val="165E8A"/>
                </a:solidFill>
              </a:rPr>
              <a:t>Images should appear in the order shown here on retailer/e-</a:t>
            </a:r>
            <a:r>
              <a:rPr lang="en-US" sz="1200" dirty="0" err="1">
                <a:solidFill>
                  <a:srgbClr val="165E8A"/>
                </a:solidFill>
              </a:rPr>
              <a:t>tailer</a:t>
            </a:r>
            <a:r>
              <a:rPr lang="en-US" sz="1200" dirty="0">
                <a:solidFill>
                  <a:srgbClr val="165E8A"/>
                </a:solidFill>
              </a:rPr>
              <a:t> websites</a:t>
            </a:r>
          </a:p>
        </p:txBody>
      </p:sp>
      <p:pic>
        <p:nvPicPr>
          <p:cNvPr id="23" name="Picture 22">
            <a:extLst>
              <a:ext uri="{FF2B5EF4-FFF2-40B4-BE49-F238E27FC236}">
                <a16:creationId xmlns:a16="http://schemas.microsoft.com/office/drawing/2014/main" id="{4D15E0B3-36F2-264D-87CD-23459CF826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72936" y="1632350"/>
            <a:ext cx="1600200" cy="1600200"/>
          </a:xfrm>
          <a:prstGeom prst="rect">
            <a:avLst/>
          </a:prstGeom>
        </p:spPr>
      </p:pic>
      <p:pic>
        <p:nvPicPr>
          <p:cNvPr id="24" name="Picture 23">
            <a:extLst>
              <a:ext uri="{FF2B5EF4-FFF2-40B4-BE49-F238E27FC236}">
                <a16:creationId xmlns:a16="http://schemas.microsoft.com/office/drawing/2014/main" id="{5D9F5C3A-119F-E940-8C5A-B8C0C1E72C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3260" y="1680908"/>
            <a:ext cx="1600200" cy="1600200"/>
          </a:xfrm>
          <a:prstGeom prst="rect">
            <a:avLst/>
          </a:prstGeom>
        </p:spPr>
      </p:pic>
      <p:pic>
        <p:nvPicPr>
          <p:cNvPr id="25" name="Picture 24">
            <a:extLst>
              <a:ext uri="{FF2B5EF4-FFF2-40B4-BE49-F238E27FC236}">
                <a16:creationId xmlns:a16="http://schemas.microsoft.com/office/drawing/2014/main" id="{D20934A9-4518-6043-B8E6-0BC1E227942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73136" y="1632350"/>
            <a:ext cx="1600200" cy="1600200"/>
          </a:xfrm>
          <a:prstGeom prst="rect">
            <a:avLst/>
          </a:prstGeom>
        </p:spPr>
      </p:pic>
      <p:pic>
        <p:nvPicPr>
          <p:cNvPr id="26" name="Picture 25">
            <a:extLst>
              <a:ext uri="{FF2B5EF4-FFF2-40B4-BE49-F238E27FC236}">
                <a16:creationId xmlns:a16="http://schemas.microsoft.com/office/drawing/2014/main" id="{E74DE2FD-1A1B-FA43-B306-B48B8E2B6AF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08273" y="1683174"/>
            <a:ext cx="1600200" cy="1600200"/>
          </a:xfrm>
          <a:prstGeom prst="rect">
            <a:avLst/>
          </a:prstGeom>
        </p:spPr>
      </p:pic>
      <p:pic>
        <p:nvPicPr>
          <p:cNvPr id="27" name="Picture 26">
            <a:extLst>
              <a:ext uri="{FF2B5EF4-FFF2-40B4-BE49-F238E27FC236}">
                <a16:creationId xmlns:a16="http://schemas.microsoft.com/office/drawing/2014/main" id="{5D5A93D0-819E-5740-9724-6C6EA6E38C0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08473" y="1683174"/>
            <a:ext cx="1600200" cy="1600200"/>
          </a:xfrm>
          <a:prstGeom prst="rect">
            <a:avLst/>
          </a:prstGeom>
        </p:spPr>
      </p:pic>
      <p:pic>
        <p:nvPicPr>
          <p:cNvPr id="28" name="Picture 27">
            <a:extLst>
              <a:ext uri="{FF2B5EF4-FFF2-40B4-BE49-F238E27FC236}">
                <a16:creationId xmlns:a16="http://schemas.microsoft.com/office/drawing/2014/main" id="{83F91B95-76B9-0445-8DC1-53F634FF4C3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508073" y="1680908"/>
            <a:ext cx="1600200" cy="1600200"/>
          </a:xfrm>
          <a:prstGeom prst="rect">
            <a:avLst/>
          </a:prstGeom>
        </p:spPr>
      </p:pic>
      <p:sp>
        <p:nvSpPr>
          <p:cNvPr id="29" name="Rectangle 28">
            <a:extLst>
              <a:ext uri="{FF2B5EF4-FFF2-40B4-BE49-F238E27FC236}">
                <a16:creationId xmlns:a16="http://schemas.microsoft.com/office/drawing/2014/main" id="{50494391-623D-9D45-AE36-D6493E062475}"/>
              </a:ext>
            </a:extLst>
          </p:cNvPr>
          <p:cNvSpPr/>
          <p:nvPr/>
        </p:nvSpPr>
        <p:spPr>
          <a:xfrm rot="16200000">
            <a:off x="442672" y="4612285"/>
            <a:ext cx="121872" cy="484632"/>
          </a:xfrm>
          <a:prstGeom prst="rect">
            <a:avLst/>
          </a:prstGeom>
          <a:solidFill>
            <a:srgbClr val="165E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66F1EA42-8B35-6249-88C1-538811DD9CB1}"/>
              </a:ext>
            </a:extLst>
          </p:cNvPr>
          <p:cNvSpPr/>
          <p:nvPr/>
        </p:nvSpPr>
        <p:spPr>
          <a:xfrm rot="16200000">
            <a:off x="442672" y="2748086"/>
            <a:ext cx="121872" cy="484632"/>
          </a:xfrm>
          <a:prstGeom prst="rect">
            <a:avLst/>
          </a:prstGeom>
          <a:solidFill>
            <a:srgbClr val="165E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566397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0EC16-ACDB-0644-94A2-49D64F984B7A}"/>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2070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160DFB56-12AD-EE4E-9742-95712C2C1D21}"/>
              </a:ext>
            </a:extLst>
          </p:cNvPr>
          <p:cNvSpPr>
            <a:spLocks noGrp="1"/>
          </p:cNvSpPr>
          <p:nvPr>
            <p:ph type="body" sz="quarter" idx="10"/>
          </p:nvPr>
        </p:nvSpPr>
        <p:spPr/>
        <p:txBody>
          <a:bodyPr/>
          <a:lstStyle/>
          <a:p>
            <a:endParaRPr lang="en-US"/>
          </a:p>
        </p:txBody>
      </p:sp>
      <p:pic>
        <p:nvPicPr>
          <p:cNvPr id="4" name="Picture 3">
            <a:extLst>
              <a:ext uri="{FF2B5EF4-FFF2-40B4-BE49-F238E27FC236}">
                <a16:creationId xmlns:a16="http://schemas.microsoft.com/office/drawing/2014/main" id="{1FFF195E-1E9F-8145-91AA-DF77348172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928" y="1046916"/>
            <a:ext cx="4394529" cy="4394529"/>
          </a:xfrm>
          <a:prstGeom prst="rect">
            <a:avLst/>
          </a:prstGeom>
        </p:spPr>
      </p:pic>
      <p:sp>
        <p:nvSpPr>
          <p:cNvPr id="5" name="TextBox 4">
            <a:extLst>
              <a:ext uri="{FF2B5EF4-FFF2-40B4-BE49-F238E27FC236}">
                <a16:creationId xmlns:a16="http://schemas.microsoft.com/office/drawing/2014/main" id="{62A3EFD9-633D-2448-9D79-852E1F1A02BF}"/>
              </a:ext>
            </a:extLst>
          </p:cNvPr>
          <p:cNvSpPr txBox="1"/>
          <p:nvPr/>
        </p:nvSpPr>
        <p:spPr>
          <a:xfrm>
            <a:off x="5635501" y="1632350"/>
            <a:ext cx="6041571" cy="4578176"/>
          </a:xfrm>
          <a:prstGeom prst="rect">
            <a:avLst/>
          </a:prstGeom>
          <a:noFill/>
        </p:spPr>
        <p:txBody>
          <a:bodyPr wrap="square" rtlCol="0">
            <a:spAutoFit/>
          </a:bodyPr>
          <a:lstStyle/>
          <a:p>
            <a:pPr>
              <a:spcBef>
                <a:spcPts val="300"/>
              </a:spcBef>
              <a:spcAft>
                <a:spcPts val="900"/>
              </a:spcAft>
            </a:pPr>
            <a:r>
              <a:rPr lang="en-US" sz="1400" dirty="0"/>
              <a:t>The GeForce® RTX 2070 SUPER™ is powered by the award-winning NVIDIA Turing™ architecture and has a superfast GPU with more cores and faster clocks to unleash your creative productivity and gaming dominance. It’s time to gear up and get super powers.</a:t>
            </a:r>
          </a:p>
          <a:p>
            <a:pPr>
              <a:spcBef>
                <a:spcPts val="300"/>
              </a:spcBef>
              <a:spcAft>
                <a:spcPts val="300"/>
              </a:spcAft>
            </a:pPr>
            <a:r>
              <a:rPr lang="en-US" sz="1400" b="1" dirty="0"/>
              <a:t>NVIDIA Turing</a:t>
            </a:r>
          </a:p>
          <a:p>
            <a:pPr>
              <a:spcBef>
                <a:spcPts val="300"/>
              </a:spcBef>
              <a:spcAft>
                <a:spcPts val="300"/>
              </a:spcAft>
            </a:pPr>
            <a:r>
              <a:rPr lang="en-US" sz="1400" dirty="0"/>
              <a:t>Every gaming superhero needs super powers. The new GeForce RTX SUPER Series cards deliver everything you need to rule your game. They’re powered by the Turing architecture and feature more cores and higher clocks. This gives you up to 25% faster performance than the original RTX 20 Series and 6X the performance of previous-generation 10 Series GPUs.</a:t>
            </a:r>
          </a:p>
          <a:p>
            <a:pPr>
              <a:spcBef>
                <a:spcPts val="300"/>
              </a:spcBef>
              <a:spcAft>
                <a:spcPts val="900"/>
              </a:spcAft>
            </a:pPr>
            <a:r>
              <a:rPr lang="en-US" sz="1400" dirty="0"/>
              <a:t>See every game come alive with super-fast ray tracing that delivers physically accurate shadows, reflections, and lighting. And tap into Tensor Cores for super-powerful AI-processing. </a:t>
            </a:r>
          </a:p>
          <a:p>
            <a:pPr>
              <a:spcBef>
                <a:spcPts val="300"/>
              </a:spcBef>
              <a:spcAft>
                <a:spcPts val="300"/>
              </a:spcAft>
            </a:pPr>
            <a:r>
              <a:rPr lang="en-US" sz="1400" b="1" dirty="0"/>
              <a:t>Performance</a:t>
            </a:r>
          </a:p>
          <a:p>
            <a:pPr>
              <a:spcBef>
                <a:spcPts val="300"/>
              </a:spcBef>
              <a:spcAft>
                <a:spcPts val="300"/>
              </a:spcAft>
            </a:pPr>
            <a:r>
              <a:rPr lang="en-US" sz="1400" dirty="0"/>
              <a:t>Advanced memory, performance boosts, and processing technologies make these GPUs the perfect weapon for hardcore gamers. Gear up and get super powers. </a:t>
            </a:r>
          </a:p>
          <a:p>
            <a:endParaRPr lang="en-US" sz="1600" dirty="0"/>
          </a:p>
        </p:txBody>
      </p:sp>
    </p:spTree>
    <p:extLst>
      <p:ext uri="{BB962C8B-B14F-4D97-AF65-F5344CB8AC3E}">
        <p14:creationId xmlns:p14="http://schemas.microsoft.com/office/powerpoint/2010/main" val="26168502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EF540-4B09-9E43-BBC5-157B049B508B}"/>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2070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9DAF5183-B41A-0F43-AA44-99095132653A}"/>
              </a:ext>
            </a:extLst>
          </p:cNvPr>
          <p:cNvSpPr>
            <a:spLocks noGrp="1"/>
          </p:cNvSpPr>
          <p:nvPr>
            <p:ph type="body" sz="quarter" idx="10"/>
          </p:nvPr>
        </p:nvSpPr>
        <p:spPr/>
        <p:txBody>
          <a:bodyPr/>
          <a:lstStyle/>
          <a:p>
            <a:endParaRPr lang="en-US"/>
          </a:p>
        </p:txBody>
      </p:sp>
      <p:pic>
        <p:nvPicPr>
          <p:cNvPr id="4" name="Picture 3">
            <a:extLst>
              <a:ext uri="{FF2B5EF4-FFF2-40B4-BE49-F238E27FC236}">
                <a16:creationId xmlns:a16="http://schemas.microsoft.com/office/drawing/2014/main" id="{8A88020C-9628-B742-B1D0-E5520C56E8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928" y="1046916"/>
            <a:ext cx="4394529" cy="4394529"/>
          </a:xfrm>
          <a:prstGeom prst="rect">
            <a:avLst/>
          </a:prstGeom>
        </p:spPr>
      </p:pic>
      <p:graphicFrame>
        <p:nvGraphicFramePr>
          <p:cNvPr id="5" name="Table 4">
            <a:extLst>
              <a:ext uri="{FF2B5EF4-FFF2-40B4-BE49-F238E27FC236}">
                <a16:creationId xmlns:a16="http://schemas.microsoft.com/office/drawing/2014/main" id="{504291D3-A8F5-074B-80B0-41B12515D6D4}"/>
              </a:ext>
            </a:extLst>
          </p:cNvPr>
          <p:cNvGraphicFramePr>
            <a:graphicFrameLocks noGrp="1"/>
          </p:cNvGraphicFramePr>
          <p:nvPr>
            <p:extLst>
              <p:ext uri="{D42A27DB-BD31-4B8C-83A1-F6EECF244321}">
                <p14:modId xmlns:p14="http://schemas.microsoft.com/office/powerpoint/2010/main" val="1195541813"/>
              </p:ext>
            </p:extLst>
          </p:nvPr>
        </p:nvGraphicFramePr>
        <p:xfrm>
          <a:off x="6095999" y="1626734"/>
          <a:ext cx="5187801" cy="4394531"/>
        </p:xfrm>
        <a:graphic>
          <a:graphicData uri="http://schemas.openxmlformats.org/drawingml/2006/table">
            <a:tbl>
              <a:tblPr firstRow="1" bandRow="1">
                <a:tableStyleId>{5C22544A-7EE6-4342-B048-85BDC9FD1C3A}</a:tableStyleId>
              </a:tblPr>
              <a:tblGrid>
                <a:gridCol w="2218608">
                  <a:extLst>
                    <a:ext uri="{9D8B030D-6E8A-4147-A177-3AD203B41FA5}">
                      <a16:colId xmlns:a16="http://schemas.microsoft.com/office/drawing/2014/main" val="20000"/>
                    </a:ext>
                  </a:extLst>
                </a:gridCol>
                <a:gridCol w="2969193">
                  <a:extLst>
                    <a:ext uri="{9D8B030D-6E8A-4147-A177-3AD203B41FA5}">
                      <a16:colId xmlns:a16="http://schemas.microsoft.com/office/drawing/2014/main" val="20001"/>
                    </a:ext>
                  </a:extLst>
                </a:gridCol>
              </a:tblGrid>
              <a:tr h="399992">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400" u="none" strike="noStrike" kern="1200" dirty="0">
                          <a:effectLst/>
                        </a:rPr>
                        <a:t>Setup Information</a:t>
                      </a:r>
                      <a:endParaRPr lang="en-US" sz="14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solidFill>
                      <a:srgbClr val="165E8A"/>
                    </a:solidFill>
                  </a:tcPr>
                </a:tc>
                <a:tc hMerge="1">
                  <a:txBody>
                    <a:bodyPr/>
                    <a:lstStyle/>
                    <a:p>
                      <a:pPr algn="ctr" rtl="0" fontAlgn="ctr"/>
                      <a:endParaRPr lang="en-US" sz="2100" b="1" i="0" u="none" strike="noStrike" dirty="0">
                        <a:solidFill>
                          <a:srgbClr val="FFFFFF"/>
                        </a:solidFill>
                        <a:effectLst/>
                        <a:latin typeface="Segoe UI Symbol" panose="020B0502040204020203" pitchFamily="34" charset="0"/>
                      </a:endParaRPr>
                    </a:p>
                  </a:txBody>
                  <a:tcPr marL="9525" marR="9525" marT="9525" marB="0" anchor="ctr">
                    <a:solidFill>
                      <a:schemeClr val="tx1"/>
                    </a:solidFill>
                  </a:tcPr>
                </a:tc>
                <a:extLst>
                  <a:ext uri="{0D108BD9-81ED-4DB2-BD59-A6C34878D82A}">
                    <a16:rowId xmlns:a16="http://schemas.microsoft.com/office/drawing/2014/main" val="10000"/>
                  </a:ext>
                </a:extLst>
              </a:tr>
              <a:tr h="54844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Product Name</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PNY GeForce® RTX 2070 SUPER™ 8GB </a:t>
                      </a:r>
                      <a:br>
                        <a:rPr lang="en-US" sz="1200" u="none" strike="noStrike" kern="1200" dirty="0">
                          <a:effectLst/>
                        </a:rPr>
                      </a:br>
                      <a:r>
                        <a:rPr lang="en-US" sz="1200" u="none" strike="noStrike" kern="1200" dirty="0">
                          <a:effectLst/>
                        </a:rPr>
                        <a:t>Blower Graphics Card</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433191227"/>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Chipset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8GB GDDR6</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952645089"/>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Part Number</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VCG20708SBLMPB</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4284861213"/>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UPC</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751492630427</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QTY</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CS4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GTIN</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10751492630424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Retail Box Dimensions</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6.76" x 12.21" x 3.53"</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87343221"/>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 Retail Box Weight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2.57lbs</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baseline="0" dirty="0">
                          <a:effectLst/>
                        </a:rPr>
                        <a:t>Master Pack Dimensions</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14.2" x 13.5" x 7.95"</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155136375"/>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Master Pack Weight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11.28lbs</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37788092"/>
                  </a:ext>
                </a:extLst>
              </a:tr>
              <a:tr h="344609">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Warranty </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3 Year</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172320945"/>
                  </a:ext>
                </a:extLst>
              </a:tr>
            </a:tbl>
          </a:graphicData>
        </a:graphic>
      </p:graphicFrame>
    </p:spTree>
    <p:extLst>
      <p:ext uri="{BB962C8B-B14F-4D97-AF65-F5344CB8AC3E}">
        <p14:creationId xmlns:p14="http://schemas.microsoft.com/office/powerpoint/2010/main" val="17020392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8CFDE7-3173-E048-A298-F6B01120B1DE}"/>
              </a:ext>
            </a:extLst>
          </p:cNvPr>
          <p:cNvSpPr>
            <a:spLocks noGrp="1"/>
          </p:cNvSpPr>
          <p:nvPr>
            <p:ph type="title"/>
          </p:nvPr>
        </p:nvSpPr>
        <p:spPr/>
        <p:txBody>
          <a:bodyPr/>
          <a:lstStyle/>
          <a:p>
            <a:r>
              <a:rPr lang="en-US" cap="all" dirty="0"/>
              <a:t>PNY GEFORCE</a:t>
            </a:r>
            <a:r>
              <a:rPr lang="en-US" cap="all" baseline="30000" dirty="0"/>
              <a:t>®</a:t>
            </a:r>
            <a:r>
              <a:rPr lang="en-US" cap="all" dirty="0"/>
              <a:t> RTX </a:t>
            </a:r>
            <a:r>
              <a:rPr lang="en-US" dirty="0"/>
              <a:t>2070 </a:t>
            </a:r>
            <a:r>
              <a:rPr lang="en-US" cap="all" dirty="0"/>
              <a:t>SUPER</a:t>
            </a:r>
            <a:r>
              <a:rPr lang="en-US" cap="all" baseline="30000" dirty="0"/>
              <a:t>™</a:t>
            </a:r>
            <a:r>
              <a:rPr lang="en-US" dirty="0"/>
              <a:t> 8GB Blower</a:t>
            </a:r>
          </a:p>
        </p:txBody>
      </p:sp>
      <p:sp>
        <p:nvSpPr>
          <p:cNvPr id="3" name="Text Placeholder 2">
            <a:extLst>
              <a:ext uri="{FF2B5EF4-FFF2-40B4-BE49-F238E27FC236}">
                <a16:creationId xmlns:a16="http://schemas.microsoft.com/office/drawing/2014/main" id="{9CEF89FF-6158-7949-9B2B-443463070389}"/>
              </a:ext>
            </a:extLst>
          </p:cNvPr>
          <p:cNvSpPr>
            <a:spLocks noGrp="1"/>
          </p:cNvSpPr>
          <p:nvPr>
            <p:ph type="body" sz="quarter" idx="10"/>
          </p:nvPr>
        </p:nvSpPr>
        <p:spPr/>
        <p:txBody>
          <a:bodyPr/>
          <a:lstStyle/>
          <a:p>
            <a:r>
              <a:rPr lang="en-US" dirty="0"/>
              <a:t>Product Specifications</a:t>
            </a:r>
          </a:p>
          <a:p>
            <a:endParaRPr lang="en-US" dirty="0"/>
          </a:p>
        </p:txBody>
      </p:sp>
      <p:graphicFrame>
        <p:nvGraphicFramePr>
          <p:cNvPr id="4" name="Table 3">
            <a:extLst>
              <a:ext uri="{FF2B5EF4-FFF2-40B4-BE49-F238E27FC236}">
                <a16:creationId xmlns:a16="http://schemas.microsoft.com/office/drawing/2014/main" id="{3A63DFA5-A3E7-7240-AA5F-72B5DA8AD2C4}"/>
              </a:ext>
            </a:extLst>
          </p:cNvPr>
          <p:cNvGraphicFramePr>
            <a:graphicFrameLocks noGrp="1"/>
          </p:cNvGraphicFramePr>
          <p:nvPr>
            <p:extLst>
              <p:ext uri="{D42A27DB-BD31-4B8C-83A1-F6EECF244321}">
                <p14:modId xmlns:p14="http://schemas.microsoft.com/office/powerpoint/2010/main" val="3340493031"/>
              </p:ext>
            </p:extLst>
          </p:nvPr>
        </p:nvGraphicFramePr>
        <p:xfrm>
          <a:off x="6096000" y="985017"/>
          <a:ext cx="5187800" cy="5400822"/>
        </p:xfrm>
        <a:graphic>
          <a:graphicData uri="http://schemas.openxmlformats.org/drawingml/2006/table">
            <a:tbl>
              <a:tblPr firstRow="1" bandRow="1">
                <a:tableStyleId>{5C22544A-7EE6-4342-B048-85BDC9FD1C3A}</a:tableStyleId>
              </a:tblPr>
              <a:tblGrid>
                <a:gridCol w="2593900">
                  <a:extLst>
                    <a:ext uri="{9D8B030D-6E8A-4147-A177-3AD203B41FA5}">
                      <a16:colId xmlns:a16="http://schemas.microsoft.com/office/drawing/2014/main" val="20000"/>
                    </a:ext>
                  </a:extLst>
                </a:gridCol>
                <a:gridCol w="2593900">
                  <a:extLst>
                    <a:ext uri="{9D8B030D-6E8A-4147-A177-3AD203B41FA5}">
                      <a16:colId xmlns:a16="http://schemas.microsoft.com/office/drawing/2014/main" val="20001"/>
                    </a:ext>
                  </a:extLst>
                </a:gridCol>
              </a:tblGrid>
              <a:tr h="438240">
                <a:tc gridSpan="2">
                  <a:txBody>
                    <a:bodyPr/>
                    <a:lstStyle/>
                    <a:p>
                      <a:pPr algn="ctr" rtl="0" fontAlgn="ctr"/>
                      <a:r>
                        <a:rPr lang="en-US" sz="1400" u="none" strike="noStrike" kern="1200" dirty="0">
                          <a:effectLst/>
                        </a:rPr>
                        <a:t> PNY GeForce® RTX 2070 SUPER™ 8GB Blower</a:t>
                      </a:r>
                      <a:endParaRPr lang="en-US" sz="1400" b="1" i="0" u="none" strike="noStrike" kern="1200" dirty="0">
                        <a:solidFill>
                          <a:schemeClr val="bg2">
                            <a:lumMod val="50000"/>
                          </a:schemeClr>
                        </a:solidFill>
                        <a:effectLst/>
                        <a:latin typeface="Arial" panose="020B0604020202020204" pitchFamily="34" charset="0"/>
                        <a:ea typeface="+mn-ea"/>
                        <a:cs typeface="Arial" panose="020B0604020202020204" pitchFamily="34" charset="0"/>
                      </a:endParaRPr>
                    </a:p>
                  </a:txBody>
                  <a:tcPr marL="9525" marR="9525" marT="9525" marB="0" anchor="ctr">
                    <a:solidFill>
                      <a:srgbClr val="165E8A"/>
                    </a:solidFill>
                  </a:tcPr>
                </a:tc>
                <a:tc hMerge="1">
                  <a:txBody>
                    <a:bodyPr/>
                    <a:lstStyle/>
                    <a:p>
                      <a:pPr algn="ctr" rtl="0" fontAlgn="ctr"/>
                      <a:endParaRPr lang="en-US" sz="2100" b="1" i="0" u="none" strike="noStrike" dirty="0">
                        <a:solidFill>
                          <a:srgbClr val="FFFFFF"/>
                        </a:solidFill>
                        <a:effectLst/>
                        <a:latin typeface="Segoe UI Symbol" panose="020B0502040204020203" pitchFamily="34" charset="0"/>
                      </a:endParaRPr>
                    </a:p>
                  </a:txBody>
                  <a:tcPr marL="9525" marR="9525" marT="9525" marB="0" anchor="ctr">
                    <a:solidFill>
                      <a:schemeClr val="tx1"/>
                    </a:solidFill>
                  </a:tcPr>
                </a:tc>
                <a:extLst>
                  <a:ext uri="{0D108BD9-81ED-4DB2-BD59-A6C34878D82A}">
                    <a16:rowId xmlns:a16="http://schemas.microsoft.com/office/drawing/2014/main" val="10000"/>
                  </a:ext>
                </a:extLst>
              </a:tr>
              <a:tr h="351001">
                <a:tc>
                  <a:txBody>
                    <a:bodyPr/>
                    <a:lstStyle/>
                    <a:p>
                      <a:pPr algn="ctr" rtl="0" fontAlgn="ctr"/>
                      <a:r>
                        <a:rPr lang="en-US" sz="1200" b="1" u="none" strike="noStrike" kern="1200" dirty="0">
                          <a:effectLst/>
                        </a:rPr>
                        <a:t>BUS Technology</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pt-BR" sz="1200" u="none" strike="noStrike" kern="1200" dirty="0">
                          <a:effectLst/>
                        </a:rPr>
                        <a:t>PCI-Express 3.0 ×16</a:t>
                      </a:r>
                      <a:endParaRPr lang="pt-BR"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433191227"/>
                  </a:ext>
                </a:extLst>
              </a:tr>
              <a:tr h="351001">
                <a:tc>
                  <a:txBody>
                    <a:bodyPr/>
                    <a:lstStyle/>
                    <a:p>
                      <a:pPr algn="ctr" rtl="0" fontAlgn="ctr"/>
                      <a:r>
                        <a:rPr lang="en-US" sz="1200" b="1" u="none" strike="noStrike" kern="1200" dirty="0">
                          <a:effectLst/>
                        </a:rPr>
                        <a:t>CUDA Cores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2560</a:t>
                      </a:r>
                      <a:endParaRPr lang="en-US" sz="1200" b="1"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952645089"/>
                  </a:ext>
                </a:extLst>
              </a:tr>
              <a:tr h="35100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200" b="1" u="none" strike="noStrike" kern="1200" dirty="0">
                          <a:effectLst/>
                        </a:rPr>
                        <a:t>Base Clock (MHz)</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en-US" sz="1200" u="none" strike="noStrike" kern="1200" dirty="0">
                          <a:effectLst/>
                        </a:rPr>
                        <a:t>1605</a:t>
                      </a:r>
                      <a:r>
                        <a:rPr lang="en-US" sz="1200" u="none" strike="noStrike" kern="1200" baseline="0" dirty="0">
                          <a:effectLst/>
                        </a:rPr>
                        <a:t> MHz</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4284861213"/>
                  </a:ext>
                </a:extLst>
              </a:tr>
              <a:tr h="351001">
                <a:tc>
                  <a:txBody>
                    <a:bodyPr/>
                    <a:lstStyle/>
                    <a:p>
                      <a:pPr algn="ctr" rtl="0" fontAlgn="ctr"/>
                      <a:r>
                        <a:rPr lang="en-US" sz="1200" b="1" u="none" strike="noStrike" kern="1200" dirty="0">
                          <a:effectLst/>
                        </a:rPr>
                        <a:t>Boost Clock (MHz)</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1770</a:t>
                      </a:r>
                      <a:r>
                        <a:rPr lang="en-US" sz="1200" u="none" strike="noStrike" kern="1200" baseline="0" dirty="0">
                          <a:effectLst/>
                        </a:rPr>
                        <a:t> MHz</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1"/>
                  </a:ext>
                </a:extLst>
              </a:tr>
              <a:tr h="351001">
                <a:tc>
                  <a:txBody>
                    <a:bodyPr/>
                    <a:lstStyle/>
                    <a:p>
                      <a:pPr algn="ctr" rtl="0" fontAlgn="ctr"/>
                      <a:r>
                        <a:rPr lang="en-US" sz="1200" b="1" u="none" strike="noStrike" kern="1200" dirty="0">
                          <a:effectLst/>
                        </a:rPr>
                        <a:t>Memory Amount</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8GB</a:t>
                      </a:r>
                      <a:r>
                        <a:rPr lang="en-US" sz="1200" u="none" strike="noStrike" kern="1200" baseline="0" dirty="0">
                          <a:effectLst/>
                        </a:rPr>
                        <a:t> GDDR6</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2"/>
                  </a:ext>
                </a:extLst>
              </a:tr>
              <a:tr h="351001">
                <a:tc>
                  <a:txBody>
                    <a:bodyPr/>
                    <a:lstStyle/>
                    <a:p>
                      <a:pPr algn="ctr" rtl="0" fontAlgn="ctr"/>
                      <a:r>
                        <a:rPr lang="en-US" sz="1200" b="1" u="none" strike="noStrike" kern="1200" dirty="0">
                          <a:effectLst/>
                        </a:rPr>
                        <a:t>Memory Interface</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256-bit</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3"/>
                  </a:ext>
                </a:extLst>
              </a:tr>
              <a:tr h="351001">
                <a:tc>
                  <a:txBody>
                    <a:bodyPr/>
                    <a:lstStyle/>
                    <a:p>
                      <a:pPr algn="ctr" rtl="0" fontAlgn="ctr"/>
                      <a:r>
                        <a:rPr lang="en-US" sz="1200" b="1" u="none" strike="noStrike" kern="1200" dirty="0">
                          <a:effectLst/>
                        </a:rPr>
                        <a:t>Memory Bandwidth (GB/s)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448</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387343221"/>
                  </a:ext>
                </a:extLst>
              </a:tr>
              <a:tr h="351001">
                <a:tc>
                  <a:txBody>
                    <a:bodyPr/>
                    <a:lstStyle/>
                    <a:p>
                      <a:pPr algn="ctr" rtl="0" fontAlgn="ctr"/>
                      <a:r>
                        <a:rPr lang="en-US" sz="1200" b="1" u="none" strike="noStrike" kern="1200" dirty="0">
                          <a:effectLst/>
                        </a:rPr>
                        <a:t>Memory</a:t>
                      </a:r>
                      <a:r>
                        <a:rPr lang="en-US" sz="1200" b="1" u="none" strike="noStrike" kern="1200" baseline="0" dirty="0">
                          <a:effectLst/>
                        </a:rPr>
                        <a:t> Speed (</a:t>
                      </a:r>
                      <a:r>
                        <a:rPr lang="en-US" sz="1200" b="1" u="none" strike="noStrike" kern="1200" baseline="0" dirty="0" err="1">
                          <a:effectLst/>
                        </a:rPr>
                        <a:t>Gbps</a:t>
                      </a:r>
                      <a:r>
                        <a:rPr lang="en-US" sz="1200" b="1" u="none" strike="noStrike" kern="1200" baseline="0" dirty="0">
                          <a:effectLst/>
                        </a:rPr>
                        <a:t>)</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14</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0004"/>
                  </a:ext>
                </a:extLst>
              </a:tr>
              <a:tr h="351001">
                <a:tc>
                  <a:txBody>
                    <a:bodyPr/>
                    <a:lstStyle/>
                    <a:p>
                      <a:pPr algn="ctr" rtl="0" fontAlgn="ctr"/>
                      <a:r>
                        <a:rPr lang="en-US" sz="1200" b="1" u="none" strike="noStrike" kern="1200" dirty="0">
                          <a:effectLst/>
                        </a:rPr>
                        <a:t>Power and Thermal (TDP)</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215</a:t>
                      </a:r>
                      <a:r>
                        <a:rPr lang="en-US" sz="1200" u="none" strike="noStrike" kern="1200" baseline="0" dirty="0">
                          <a:effectLst/>
                        </a:rPr>
                        <a:t> </a:t>
                      </a:r>
                      <a:r>
                        <a:rPr lang="en-US" sz="1200" u="none" strike="noStrike" kern="1200" dirty="0">
                          <a:effectLst/>
                        </a:rPr>
                        <a:t>W</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172320945"/>
                  </a:ext>
                </a:extLst>
              </a:tr>
              <a:tr h="351001">
                <a:tc>
                  <a:txBody>
                    <a:bodyPr/>
                    <a:lstStyle/>
                    <a:p>
                      <a:pPr algn="ctr" rtl="0" fontAlgn="ctr"/>
                      <a:r>
                        <a:rPr lang="en-US" sz="1200" b="1" u="none" strike="noStrike" kern="1200" dirty="0" err="1">
                          <a:effectLst/>
                        </a:rPr>
                        <a:t>NVLink</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rtl="0" fontAlgn="ctr"/>
                      <a:r>
                        <a:rPr lang="en-US" sz="1200" u="none" strike="noStrike" kern="1200" dirty="0">
                          <a:effectLst/>
                        </a:rPr>
                        <a:t>Not Supported</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914961606"/>
                  </a:ext>
                </a:extLst>
              </a:tr>
              <a:tr h="351001">
                <a:tc>
                  <a:txBody>
                    <a:bodyPr/>
                    <a:lstStyle/>
                    <a:p>
                      <a:pPr algn="ctr" rtl="0" fontAlgn="ctr"/>
                      <a:r>
                        <a:rPr lang="en-US" sz="1200" b="1" u="none" strike="noStrike" kern="1200" dirty="0">
                          <a:effectLst/>
                        </a:rPr>
                        <a:t>Outputs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algn="ctr"/>
                      <a:r>
                        <a:rPr lang="en-US" sz="1200" u="none" strike="noStrike" kern="1200" dirty="0">
                          <a:effectLst/>
                        </a:rPr>
                        <a:t>DisplayPort 1.4 (x3)</a:t>
                      </a:r>
                    </a:p>
                    <a:p>
                      <a:pPr algn="ctr"/>
                      <a:r>
                        <a:rPr lang="en-US" sz="1200" u="none" strike="noStrike" kern="1200" dirty="0">
                          <a:effectLst/>
                        </a:rPr>
                        <a:t>HDMI 2.0b</a:t>
                      </a:r>
                      <a:endParaRPr lang="en-US" sz="1200" u="none" strike="noStrike" kern="1200" dirty="0">
                        <a:solidFill>
                          <a:schemeClr val="bg2">
                            <a:lumMod val="25000"/>
                          </a:schemeClr>
                        </a:solidFill>
                        <a:effectLst/>
                        <a:latin typeface="Arial" panose="020B0604020202020204" pitchFamily="34" charset="0"/>
                        <a:cs typeface="Arial" panose="020B0604020202020204" pitchFamily="34" charset="0"/>
                      </a:endParaRPr>
                    </a:p>
                  </a:txBody>
                  <a:tcPr marL="9525" marR="9525" marT="9525" marB="0" anchor="ctr"/>
                </a:tc>
                <a:extLst>
                  <a:ext uri="{0D108BD9-81ED-4DB2-BD59-A6C34878D82A}">
                    <a16:rowId xmlns:a16="http://schemas.microsoft.com/office/drawing/2014/main" val="3414629615"/>
                  </a:ext>
                </a:extLst>
              </a:tr>
              <a:tr h="351001">
                <a:tc>
                  <a:txBody>
                    <a:bodyPr/>
                    <a:lstStyle/>
                    <a:p>
                      <a:pPr marL="0" algn="ctr" defTabSz="914400" rtl="0" eaLnBrk="1" fontAlgn="ctr" latinLnBrk="0" hangingPunct="1"/>
                      <a:r>
                        <a:rPr lang="en-US" sz="1200" b="1" u="none" strike="noStrike" kern="1200" dirty="0">
                          <a:effectLst/>
                        </a:rPr>
                        <a:t>Power Input</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ctr" defTabSz="914400" rtl="0" eaLnBrk="1" fontAlgn="ctr" latinLnBrk="0" hangingPunct="1"/>
                      <a:r>
                        <a:rPr lang="en-US" sz="1200" u="none" strike="noStrike" kern="1200" baseline="0" dirty="0">
                          <a:effectLst/>
                        </a:rPr>
                        <a:t>One 8-Pin, One 6-Pin</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1796505826"/>
                  </a:ext>
                </a:extLst>
              </a:tr>
              <a:tr h="351001">
                <a:tc>
                  <a:txBody>
                    <a:bodyPr/>
                    <a:lstStyle/>
                    <a:p>
                      <a:pPr marL="0" algn="ctr" defTabSz="914400" rtl="0" eaLnBrk="1" fontAlgn="ctr" latinLnBrk="0" hangingPunct="1"/>
                      <a:r>
                        <a:rPr lang="en-US" sz="1200" b="1" u="none" strike="noStrike" kern="1200" dirty="0">
                          <a:effectLst/>
                        </a:rPr>
                        <a:t>Multi-Screen</a:t>
                      </a:r>
                      <a:endParaRPr lang="en-US" sz="1200" b="1"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marL="0" algn="ctr" defTabSz="914400" rtl="0" eaLnBrk="1" fontAlgn="ctr" latinLnBrk="0" hangingPunct="1"/>
                      <a:r>
                        <a:rPr lang="en-US" sz="1200" u="none" strike="noStrike" kern="1200" dirty="0">
                          <a:effectLst/>
                        </a:rPr>
                        <a:t>Up to 4</a:t>
                      </a:r>
                      <a:endParaRPr lang="en-US" sz="120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3704181811"/>
                  </a:ext>
                </a:extLst>
              </a:tr>
              <a:tr h="351001">
                <a:tc>
                  <a:txBody>
                    <a:bodyPr/>
                    <a:lstStyle/>
                    <a:p>
                      <a:pPr algn="ctr" rtl="0" fontAlgn="ctr"/>
                      <a:r>
                        <a:rPr lang="en-US" sz="1200" b="1" u="none" strike="noStrike" kern="1200" dirty="0">
                          <a:effectLst/>
                        </a:rPr>
                        <a:t>Board Dimensions</a:t>
                      </a:r>
                      <a:endParaRPr lang="en-US" sz="1200" b="1" i="0" u="none" strike="noStrike" kern="1200" dirty="0">
                        <a:solidFill>
                          <a:schemeClr val="bg2">
                            <a:lumMod val="25000"/>
                          </a:schemeClr>
                        </a:solidFill>
                        <a:effectLst/>
                        <a:latin typeface="Segoe UI Symbol" panose="020B0502040204020203" pitchFamily="34" charset="0"/>
                        <a:ea typeface="+mn-ea"/>
                        <a:cs typeface="+mn-cs"/>
                      </a:endParaRPr>
                    </a:p>
                  </a:txBody>
                  <a:tcPr marL="9525" marR="9525" marT="9525"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strike="noStrike" kern="1200" dirty="0">
                          <a:effectLst/>
                        </a:rPr>
                        <a:t>1.38" x 10.50" x 4.50</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u="none" strike="noStrike" kern="1200" dirty="0">
                          <a:effectLst/>
                        </a:rPr>
                        <a:t>Dual Slot</a:t>
                      </a:r>
                      <a:endParaRPr lang="en-US" sz="1200" b="0" i="0" u="none" strike="noStrike" kern="1200" dirty="0">
                        <a:solidFill>
                          <a:schemeClr val="bg2">
                            <a:lumMod val="25000"/>
                          </a:schemeClr>
                        </a:solidFill>
                        <a:effectLst/>
                        <a:latin typeface="Arial" panose="020B0604020202020204" pitchFamily="34" charset="0"/>
                        <a:ea typeface="+mn-ea"/>
                        <a:cs typeface="Arial" panose="020B0604020202020204" pitchFamily="34" charset="0"/>
                      </a:endParaRPr>
                    </a:p>
                  </a:txBody>
                  <a:tcPr marL="9525" marR="9525" marT="9525" marB="0" anchor="ctr"/>
                </a:tc>
                <a:extLst>
                  <a:ext uri="{0D108BD9-81ED-4DB2-BD59-A6C34878D82A}">
                    <a16:rowId xmlns:a16="http://schemas.microsoft.com/office/drawing/2014/main" val="2683557635"/>
                  </a:ext>
                </a:extLst>
              </a:tr>
            </a:tbl>
          </a:graphicData>
        </a:graphic>
      </p:graphicFrame>
      <p:pic>
        <p:nvPicPr>
          <p:cNvPr id="5" name="Picture 4">
            <a:extLst>
              <a:ext uri="{FF2B5EF4-FFF2-40B4-BE49-F238E27FC236}">
                <a16:creationId xmlns:a16="http://schemas.microsoft.com/office/drawing/2014/main" id="{D15BE564-C8EB-B243-8D3B-C8744914A3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622" y="1416554"/>
            <a:ext cx="4225835" cy="4225835"/>
          </a:xfrm>
          <a:prstGeom prst="rect">
            <a:avLst/>
          </a:prstGeom>
        </p:spPr>
      </p:pic>
    </p:spTree>
    <p:extLst>
      <p:ext uri="{BB962C8B-B14F-4D97-AF65-F5344CB8AC3E}">
        <p14:creationId xmlns:p14="http://schemas.microsoft.com/office/powerpoint/2010/main" val="823173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heme/theme1.xml><?xml version="1.0" encoding="utf-8"?>
<a:theme xmlns:a="http://schemas.openxmlformats.org/drawingml/2006/main" name="Title Slid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Body Slides">
  <a:themeElements>
    <a:clrScheme name="Blue Green">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For Graphs">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30522</TotalTime>
  <Words>2230</Words>
  <Application>Microsoft Macintosh PowerPoint</Application>
  <PresentationFormat>Widescreen</PresentationFormat>
  <Paragraphs>273</Paragraphs>
  <Slides>16</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Arial</vt:lpstr>
      <vt:lpstr>Calibri</vt:lpstr>
      <vt:lpstr>Lucida Sans</vt:lpstr>
      <vt:lpstr>Myriad Pro</vt:lpstr>
      <vt:lpstr>Segoe UI Symbol</vt:lpstr>
      <vt:lpstr>Title Slide</vt:lpstr>
      <vt:lpstr>2_Body Slides</vt:lpstr>
      <vt:lpstr>2_For Graphs</vt:lpstr>
      <vt:lpstr>PNY GEFORCE® RTX SUPER™ SERIES</vt:lpstr>
      <vt:lpstr>PNY GEFORCE® RTX 2080 SUPER™ 8GB Blower</vt:lpstr>
      <vt:lpstr>PNY GEFORCE® RTX 2080 SUPER™ 8GB Blower</vt:lpstr>
      <vt:lpstr>PNY GEFORCE® RTX 2080 SUPER™ 8GB Blower</vt:lpstr>
      <vt:lpstr>PNY GEFORCE® RTX 2080 SUPER™ 8GB Blower</vt:lpstr>
      <vt:lpstr>PNY GEFORCE® RTX 2080 SUPER™ 8GB Blower</vt:lpstr>
      <vt:lpstr>PNY GEFORCE® RTX 2070 SUPER™ 8GB Blower</vt:lpstr>
      <vt:lpstr>PNY GEFORCE® RTX 2070 SUPER™ 8GB Blower</vt:lpstr>
      <vt:lpstr>PNY GEFORCE® RTX 2070 SUPER™ 8GB Blower</vt:lpstr>
      <vt:lpstr>PNY GEFORCE® RTX 2070 SUPER™ 8GB Blower</vt:lpstr>
      <vt:lpstr>PNY GEFORCE® RTX 2070 SUPER™ 8GB Blower</vt:lpstr>
      <vt:lpstr>PNY GEFORCE® RTX 2060 SUPER™ 8GB Blower</vt:lpstr>
      <vt:lpstr>PNY GEFORCE® RTX 2060 SUPER™ 8GB Blower</vt:lpstr>
      <vt:lpstr>PNY GEFORCE® RTX 2060 SUPER™ 8GB Blower</vt:lpstr>
      <vt:lpstr>PNY GEFORCE® RTX 2060 SUPER™ 8GB Blower</vt:lpstr>
      <vt:lpstr>PNY GEFORCE® RTX 2060 SUPER™ 8GB Blower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Creative Brilliance at the Speed of Light Accelerated ray tracing in the viewport and offline with the power of Quadro</dc:title>
  <dc:creator>Philip Berkowitz</dc:creator>
  <cp:lastModifiedBy>Paul Buczkowski</cp:lastModifiedBy>
  <cp:revision>229</cp:revision>
  <dcterms:created xsi:type="dcterms:W3CDTF">2018-08-30T18:51:57Z</dcterms:created>
  <dcterms:modified xsi:type="dcterms:W3CDTF">2019-07-09T20:44:26Z</dcterms:modified>
</cp:coreProperties>
</file>